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70" r:id="rId3"/>
    <p:sldId id="276" r:id="rId4"/>
    <p:sldId id="271" r:id="rId5"/>
    <p:sldId id="257" r:id="rId6"/>
    <p:sldId id="258" r:id="rId7"/>
    <p:sldId id="259" r:id="rId8"/>
    <p:sldId id="260" r:id="rId9"/>
    <p:sldId id="261" r:id="rId10"/>
    <p:sldId id="262" r:id="rId11"/>
    <p:sldId id="263" r:id="rId12"/>
    <p:sldId id="264" r:id="rId13"/>
    <p:sldId id="265" r:id="rId14"/>
    <p:sldId id="266" r:id="rId15"/>
    <p:sldId id="268" r:id="rId16"/>
    <p:sldId id="269" r:id="rId17"/>
    <p:sldId id="274" r:id="rId18"/>
    <p:sldId id="277" r:id="rId19"/>
    <p:sldId id="272" r:id="rId20"/>
    <p:sldId id="273" r:id="rId21"/>
    <p:sldId id="279" r:id="rId22"/>
    <p:sldId id="278" r:id="rId23"/>
    <p:sldId id="275" r:id="rId24"/>
    <p:sldId id="267" r:id="rId2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E3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44947" autoAdjust="0"/>
  </p:normalViewPr>
  <p:slideViewPr>
    <p:cSldViewPr>
      <p:cViewPr varScale="1">
        <p:scale>
          <a:sx n="47" d="100"/>
          <a:sy n="47" d="100"/>
        </p:scale>
        <p:origin x="3520" y="200"/>
      </p:cViewPr>
      <p:guideLst>
        <p:guide orient="horz" pos="2160"/>
        <p:guide pos="2880"/>
      </p:guideLst>
    </p:cSldViewPr>
  </p:slideViewPr>
  <p:outlineViewPr>
    <p:cViewPr>
      <p:scale>
        <a:sx n="33" d="100"/>
        <a:sy n="33" d="100"/>
      </p:scale>
      <p:origin x="0" y="40686"/>
    </p:cViewPr>
  </p:outlineViewPr>
  <p:notesTextViewPr>
    <p:cViewPr>
      <p:scale>
        <a:sx n="150" d="100"/>
        <a:sy n="150" d="100"/>
      </p:scale>
      <p:origin x="0" y="0"/>
    </p:cViewPr>
  </p:notesTextViewPr>
  <p:sorterViewPr>
    <p:cViewPr>
      <p:scale>
        <a:sx n="100" d="100"/>
        <a:sy n="100" d="100"/>
      </p:scale>
      <p:origin x="0" y="3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CCF054-7BDD-4EF0-9F4F-57A1BC9A1833}" type="datetimeFigureOut">
              <a:rPr lang="sk-SK" smtClean="0"/>
              <a:t>30.11.2022</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CC0DE-4086-4ACC-8018-A9189650805C}" type="slidenum">
              <a:rPr lang="sk-SK" smtClean="0"/>
              <a:t>‹#›</a:t>
            </a:fld>
            <a:endParaRPr lang="sk-SK"/>
          </a:p>
        </p:txBody>
      </p:sp>
    </p:spTree>
    <p:extLst>
      <p:ext uri="{BB962C8B-B14F-4D97-AF65-F5344CB8AC3E}">
        <p14:creationId xmlns:p14="http://schemas.microsoft.com/office/powerpoint/2010/main" val="3157867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k.m.wikipedia.org/wiki/Gener%C3%A1cia_Alf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3E2CC0DE-4086-4ACC-8018-A9189650805C}" type="slidenum">
              <a:rPr lang="sk-SK" smtClean="0"/>
              <a:t>1</a:t>
            </a:fld>
            <a:endParaRPr lang="sk-SK"/>
          </a:p>
        </p:txBody>
      </p:sp>
    </p:spTree>
    <p:extLst>
      <p:ext uri="{BB962C8B-B14F-4D97-AF65-F5344CB8AC3E}">
        <p14:creationId xmlns:p14="http://schemas.microsoft.com/office/powerpoint/2010/main" val="3935117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109728" lvl="0" indent="0">
              <a:buNone/>
            </a:pPr>
            <a:r>
              <a:rPr lang="sk-SK" dirty="0"/>
              <a:t>Práca </a:t>
            </a:r>
            <a:r>
              <a:rPr lang="sk-SK" dirty="0" err="1"/>
              <a:t>opatr</a:t>
            </a:r>
            <a:r>
              <a:rPr lang="sk-SK" dirty="0"/>
              <a:t>. vyžaduje holistický a komplexný prístup. Je dokázateľne fyzicky aj psychicky náročná. </a:t>
            </a:r>
          </a:p>
          <a:p>
            <a:pPr marL="109728" indent="0">
              <a:buNone/>
            </a:pPr>
            <a:r>
              <a:rPr lang="sk-SK" dirty="0"/>
              <a:t>Bez tejto skupiny zamestnancov by nemohli  existovať poskytovatelia</a:t>
            </a:r>
            <a:r>
              <a:rPr lang="sk-SK" baseline="0" dirty="0"/>
              <a:t> soc. </a:t>
            </a:r>
            <a:r>
              <a:rPr lang="sk-SK" baseline="0" dirty="0" err="1"/>
              <a:t>sl</a:t>
            </a:r>
            <a:r>
              <a:rPr lang="sk-SK" baseline="0" dirty="0"/>
              <a:t>.(PSS)</a:t>
            </a:r>
            <a:r>
              <a:rPr lang="sk-SK" dirty="0"/>
              <a:t>. Prejaviť uznanie a úctu k práci toho druhého je základný predpoklad úspešnej spolupráce, lebo o tú nám ide. SPOLUPRÁCA!</a:t>
            </a:r>
          </a:p>
          <a:p>
            <a:endParaRPr lang="sk-SK" dirty="0"/>
          </a:p>
          <a:p>
            <a:r>
              <a:rPr lang="sk-SK" sz="1200" kern="1200" dirty="0">
                <a:solidFill>
                  <a:schemeClr val="tx1"/>
                </a:solidFill>
                <a:effectLst/>
                <a:latin typeface="+mn-lt"/>
                <a:ea typeface="+mn-ea"/>
                <a:cs typeface="+mn-cs"/>
              </a:rPr>
              <a:t>Slovo opatrovateľka dnes vyvoláva ľútosť a opovrhnutie tou chuderou, čo nemá na viac, len zadky utierať....</a:t>
            </a:r>
          </a:p>
          <a:p>
            <a:r>
              <a:rPr lang="sk-SK" sz="1200" kern="1200" dirty="0">
                <a:solidFill>
                  <a:schemeClr val="tx1"/>
                </a:solidFill>
                <a:effectLst/>
                <a:latin typeface="+mn-lt"/>
                <a:ea typeface="+mn-ea"/>
                <a:cs typeface="+mn-cs"/>
              </a:rPr>
              <a:t>K platom je potrebné napísať, že mnohé opatrovateľky/</a:t>
            </a:r>
            <a:r>
              <a:rPr lang="sk-SK" sz="1200" kern="1200" dirty="0" err="1">
                <a:solidFill>
                  <a:schemeClr val="tx1"/>
                </a:solidFill>
                <a:effectLst/>
                <a:latin typeface="+mn-lt"/>
                <a:ea typeface="+mn-ea"/>
                <a:cs typeface="+mn-cs"/>
              </a:rPr>
              <a:t>lia</a:t>
            </a:r>
            <a:r>
              <a:rPr lang="sk-SK" sz="1200" kern="1200" dirty="0">
                <a:solidFill>
                  <a:schemeClr val="tx1"/>
                </a:solidFill>
                <a:effectLst/>
                <a:latin typeface="+mn-lt"/>
                <a:ea typeface="+mn-ea"/>
                <a:cs typeface="+mn-cs"/>
              </a:rPr>
              <a:t>, pracujú za hrubú mzdu 646 Eur, v čistom 525Eur! Čo je absolútne nedostačujúce za tak namáhavú prácu! Kto vie prežiť z takej mzdy? </a:t>
            </a:r>
          </a:p>
          <a:p>
            <a:r>
              <a:rPr lang="sk-SK" dirty="0"/>
              <a:t>Žiaľ, časté sú očakávania, že opatrovateľka bude ako multifunkčný značkový </a:t>
            </a:r>
            <a:r>
              <a:rPr lang="sk-SK" dirty="0" err="1"/>
              <a:t>kuch</a:t>
            </a:r>
            <a:r>
              <a:rPr lang="sk-SK" dirty="0"/>
              <a:t>. robot s x funkciami, ale za minimálnu cenu.</a:t>
            </a:r>
          </a:p>
        </p:txBody>
      </p:sp>
      <p:sp>
        <p:nvSpPr>
          <p:cNvPr id="4" name="Zástupný symbol čísla snímky 3"/>
          <p:cNvSpPr>
            <a:spLocks noGrp="1"/>
          </p:cNvSpPr>
          <p:nvPr>
            <p:ph type="sldNum" sz="quarter" idx="10"/>
          </p:nvPr>
        </p:nvSpPr>
        <p:spPr/>
        <p:txBody>
          <a:bodyPr/>
          <a:lstStyle/>
          <a:p>
            <a:fld id="{3E2CC0DE-4086-4ACC-8018-A9189650805C}" type="slidenum">
              <a:rPr lang="sk-SK" smtClean="0"/>
              <a:t>19</a:t>
            </a:fld>
            <a:endParaRPr lang="sk-SK"/>
          </a:p>
        </p:txBody>
      </p:sp>
    </p:spTree>
    <p:extLst>
      <p:ext uri="{BB962C8B-B14F-4D97-AF65-F5344CB8AC3E}">
        <p14:creationId xmlns:p14="http://schemas.microsoft.com/office/powerpoint/2010/main" val="3228242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200" dirty="0"/>
              <a:t>Je na škodu, že mnohí zamestnávatelia nevedia čo práca </a:t>
            </a:r>
            <a:r>
              <a:rPr lang="sk-SK" sz="1200" dirty="0" err="1"/>
              <a:t>opatr</a:t>
            </a:r>
            <a:r>
              <a:rPr lang="sk-SK" sz="1200" dirty="0"/>
              <a:t>. </a:t>
            </a:r>
            <a:r>
              <a:rPr lang="sk-SK" sz="1200" dirty="0" err="1"/>
              <a:t>obnáša</a:t>
            </a:r>
            <a:r>
              <a:rPr lang="sk-SK" sz="1200" dirty="0"/>
              <a:t>, nemajú osobnú skúsenosť s prácou </a:t>
            </a:r>
            <a:r>
              <a:rPr lang="sk-SK" sz="1200" dirty="0" err="1"/>
              <a:t>opatr</a:t>
            </a:r>
            <a:r>
              <a:rPr lang="sk-SK" sz="1200" dirty="0"/>
              <a:t>. na zmeny, ako dlho trvajú jednotlivé úkony, čo je ich súčasťou apod. Keď ich vidia sedieť, majú pocit že nič nerobia, ale oni často len oddychujú, aby robiť vládali. Netušia, ako náročná vie byť nočná služba, a ako náročná je pre staršie ročníky.</a:t>
            </a:r>
            <a:endParaRPr lang="sk-SK" dirty="0"/>
          </a:p>
          <a:p>
            <a:r>
              <a:rPr lang="sk-SK" sz="1200" dirty="0"/>
              <a:t>Opatrovatelia sú  rovnocenní členova tímu, -  priebežné porady s opatrovateľmi, mesačné porady so všetkými, kde sa preberie všetko, čo je nevyhnutné,  aby prevádza dobre fungovala a nešírili sa dezinformácie  JPP.  ( váha </a:t>
            </a:r>
            <a:r>
              <a:rPr lang="sk-SK" sz="1200" dirty="0" err="1"/>
              <a:t>info</a:t>
            </a:r>
            <a:r>
              <a:rPr lang="sk-SK" sz="1200" dirty="0"/>
              <a:t> od vedúceho). Zapájať ekonóm., admin. a sociálny  úsek  do aktivít, posedení s klientami (nie sú to len čísla).  </a:t>
            </a:r>
          </a:p>
          <a:p>
            <a:r>
              <a:rPr lang="sk-SK" sz="1200" dirty="0"/>
              <a:t>Je dôležité, aby aj opatrovateľky vedeli napr.,  z čoho sa skladá platba klienta, aký je celkový náklad na službu, z ktorej je aj on platený, Nie sú to tajné informácie. </a:t>
            </a:r>
          </a:p>
          <a:p>
            <a:r>
              <a:rPr lang="sk-SK" sz="1200" dirty="0"/>
              <a:t>V každom kolektíve sa nájdu prirodzení vodcovia aj rebeli. Osloviť vodcovské typy s dôverou a snahou cez nich viac komunikovať s ostatnými.</a:t>
            </a:r>
          </a:p>
          <a:p>
            <a:r>
              <a:rPr lang="sk-SK" sz="1200" dirty="0"/>
              <a:t>Pýtať sa ich na názor, prejaviť dôveru, vyjadriť uznanie verejne. Oceniť na porade kvalitne pracujúcich pracovníkov –napríklad obyčajným papierovým poďakovaním za dobrú prácu. </a:t>
            </a:r>
          </a:p>
          <a:p>
            <a:r>
              <a:rPr lang="sk-SK" sz="1200" dirty="0"/>
              <a:t>Schránka, pre  zamestnancov-druhá pre klientov- na  podnety, sťažnosti, návrhy atď., kt. budete spoločne riešiť. </a:t>
            </a:r>
          </a:p>
          <a:p>
            <a:pPr marL="0" marR="0" lvl="0" indent="0" algn="l" defTabSz="914400" rtl="0" eaLnBrk="1" fontAlgn="auto" latinLnBrk="0" hangingPunct="1">
              <a:lnSpc>
                <a:spcPct val="100000"/>
              </a:lnSpc>
              <a:spcBef>
                <a:spcPts val="0"/>
              </a:spcBef>
              <a:spcAft>
                <a:spcPts val="0"/>
              </a:spcAft>
              <a:buClrTx/>
              <a:buSzTx/>
              <a:buFontTx/>
              <a:buNone/>
              <a:tabLst/>
              <a:defRPr/>
            </a:pPr>
            <a:r>
              <a:rPr lang="sk-SK" sz="1200" dirty="0"/>
              <a:t>Neignorovať sťažnosti alebo výhrady opatrovateliek, lebo ich nevypočutie alebo ignorovanie je dôvod na výpoveď.</a:t>
            </a:r>
          </a:p>
          <a:p>
            <a:r>
              <a:rPr lang="sk-SK" sz="1200" dirty="0"/>
              <a:t>Nový zamestnanec - nehodiť ho do vody a plávaj, ale prideliť mu na celý deň človeka (za  </a:t>
            </a:r>
            <a:r>
              <a:rPr lang="sk-SK" sz="1200" dirty="0" err="1"/>
              <a:t>fin.odmenu</a:t>
            </a:r>
            <a:r>
              <a:rPr lang="sk-SK" sz="1200" dirty="0"/>
              <a:t>, ak prirodzene takého nemáte), ktorý sa mu bude venovať a všetko ukáže, prevedie zariadením, zoznámi s každým človekom, pracovným režimom!</a:t>
            </a:r>
          </a:p>
          <a:p>
            <a:r>
              <a:rPr lang="sk-SK" sz="1200" dirty="0"/>
              <a:t>Ak zostane sám plávať, na 90% už druhý deň nepríde! </a:t>
            </a:r>
          </a:p>
          <a:p>
            <a:r>
              <a:rPr lang="sk-SK" sz="1200" dirty="0"/>
              <a:t>Novému </a:t>
            </a:r>
            <a:r>
              <a:rPr lang="sk-SK" sz="1200" dirty="0" err="1"/>
              <a:t>zam</a:t>
            </a:r>
            <a:r>
              <a:rPr lang="sk-SK" sz="1200" dirty="0"/>
              <a:t>. sa treba venovať, spýtať sa ho po pár dňoch, ako je spokojný, s čím má problém, čo je dobré. Špeciálne u </a:t>
            </a:r>
            <a:r>
              <a:rPr lang="sk-SK" sz="1200" dirty="0" err="1"/>
              <a:t>opatr</a:t>
            </a:r>
            <a:r>
              <a:rPr lang="sk-SK" sz="1200" dirty="0"/>
              <a:t>., ktoré  pracovali v zahraničí s max. 1-2 klientmi. Nie sú pripravené na to množstvo klientov a práce čo sa od nich očakáva. V zahraničí plnili skôr úlohu spoločníčky a pani domácej.</a:t>
            </a:r>
          </a:p>
          <a:p>
            <a:r>
              <a:rPr lang="sk-SK" sz="1200" dirty="0"/>
              <a:t>Dopriať im naozaj aspoň pol hodinu na obed, čas na kávu. Alebo  prejaviť toleranciu, ak si sadnú. Verte, že mnohé nestíhajú ani to.</a:t>
            </a:r>
          </a:p>
          <a:p>
            <a:r>
              <a:rPr lang="sk-SK" sz="1200" b="1" dirty="0"/>
              <a:t>Zvýhodniť nefajčiarov!</a:t>
            </a:r>
            <a:r>
              <a:rPr lang="sk-SK" sz="1200" dirty="0"/>
              <a:t>	Zredukovať Cigaretové pauzy. 1 </a:t>
            </a:r>
            <a:r>
              <a:rPr lang="sk-SK" sz="1200" dirty="0" err="1"/>
              <a:t>cig</a:t>
            </a:r>
            <a:r>
              <a:rPr lang="sk-SK" sz="1200" dirty="0"/>
              <a:t>= 5-6 min x 10 = 1hodina! Tú hodinu musí robiť niekto iný.</a:t>
            </a:r>
          </a:p>
          <a:p>
            <a:r>
              <a:rPr lang="sk-SK" sz="1200" dirty="0"/>
              <a:t>Pracovnú dobu prispôsobiť  dochádzajúcim z ďaleka. Rozdeliť 12 hod. zmeny na kratšie. Sú ľudia, ktorí preferujú kratšie zmeny, prijať zamestnancov na kratší úväzok, záskoky, napr. dôchodcov, alebo umožniť prácu iba v nočných službách pre  2.osobu  popri opatrovateľke. Len sa treba zamyslieť, nájsť kľúč a zrealizovať. </a:t>
            </a:r>
          </a:p>
          <a:p>
            <a:r>
              <a:rPr lang="sk-SK" sz="1200" dirty="0"/>
              <a:t>Zamedziť  tomu, aby bola v službe iba 1 opatrovateľka! (Denná, nočná)  Hlavne nočná  keď je v službe jedna jediná ich desí!!!!! Ľudia zomierajú aj v spánku a nie je tam nikto, kto by pomohol.  Zvládli by ste to Vy sami?????? </a:t>
            </a:r>
          </a:p>
          <a:p>
            <a:r>
              <a:rPr lang="sk-SK" sz="1200" dirty="0"/>
              <a:t>Nedovoľte im vykonávať </a:t>
            </a:r>
            <a:r>
              <a:rPr lang="sk-SK" sz="1200" dirty="0" err="1"/>
              <a:t>ošetr</a:t>
            </a:r>
            <a:r>
              <a:rPr lang="sk-SK" sz="1200" dirty="0"/>
              <a:t>. výkony na ktoré nemajú kompetencie podľa zákona.  </a:t>
            </a:r>
          </a:p>
          <a:p>
            <a:r>
              <a:rPr lang="sk-SK" sz="1200" dirty="0"/>
              <a:t>Kamery? Je síce ochrana zamestnávateľa, ale na druhej strane je to signál, že zamestnávateľ mi nedôveruje. Optimalizovať ich umiestnenie. </a:t>
            </a:r>
          </a:p>
          <a:p>
            <a:endParaRPr lang="sk-SK" sz="1200" dirty="0"/>
          </a:p>
        </p:txBody>
      </p:sp>
      <p:sp>
        <p:nvSpPr>
          <p:cNvPr id="4" name="Zástupný symbol čísla snímky 3"/>
          <p:cNvSpPr>
            <a:spLocks noGrp="1"/>
          </p:cNvSpPr>
          <p:nvPr>
            <p:ph type="sldNum" sz="quarter" idx="10"/>
          </p:nvPr>
        </p:nvSpPr>
        <p:spPr/>
        <p:txBody>
          <a:bodyPr/>
          <a:lstStyle/>
          <a:p>
            <a:fld id="{3E2CC0DE-4086-4ACC-8018-A9189650805C}" type="slidenum">
              <a:rPr lang="sk-SK" smtClean="0"/>
              <a:t>20</a:t>
            </a:fld>
            <a:endParaRPr lang="sk-SK"/>
          </a:p>
        </p:txBody>
      </p:sp>
    </p:spTree>
    <p:extLst>
      <p:ext uri="{BB962C8B-B14F-4D97-AF65-F5344CB8AC3E}">
        <p14:creationId xmlns:p14="http://schemas.microsoft.com/office/powerpoint/2010/main" val="3703970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E2CC0DE-4086-4ACC-8018-A9189650805C}" type="slidenum">
              <a:rPr lang="sk-SK" smtClean="0"/>
              <a:t>21</a:t>
            </a:fld>
            <a:endParaRPr lang="sk-SK"/>
          </a:p>
        </p:txBody>
      </p:sp>
    </p:spTree>
    <p:extLst>
      <p:ext uri="{BB962C8B-B14F-4D97-AF65-F5344CB8AC3E}">
        <p14:creationId xmlns:p14="http://schemas.microsoft.com/office/powerpoint/2010/main" val="3727571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Celková únava po niekoľkých rokoch Covidu, maximálne nasadenie, minimálne finančné ocenenie, zhoršujúci sa zdravotný stav z dôvodu max. </a:t>
            </a:r>
            <a:r>
              <a:rPr lang="sk-SK" dirty="0" err="1"/>
              <a:t>záťaze</a:t>
            </a:r>
            <a:r>
              <a:rPr lang="sk-SK" dirty="0"/>
              <a:t> ako fyzickej tak aj psychickej, žiadna snaha kompetentných riešiť toto povolanie a celková frustrácia je najčastejšie dôvodom napísania výpovede. Keď sa k tomu pridajú zlé medziľudské vzťahy na pracovisku, často aj šikana, </a:t>
            </a:r>
            <a:r>
              <a:rPr lang="sk-SK" dirty="0" err="1"/>
              <a:t>mobbing</a:t>
            </a:r>
            <a:r>
              <a:rPr lang="sk-SK" dirty="0"/>
              <a:t>, </a:t>
            </a:r>
            <a:r>
              <a:rPr lang="sk-SK" dirty="0" err="1"/>
              <a:t>bossing</a:t>
            </a:r>
            <a:r>
              <a:rPr lang="sk-SK" dirty="0"/>
              <a:t>, </a:t>
            </a:r>
            <a:r>
              <a:rPr lang="sk-SK" dirty="0" err="1"/>
              <a:t>nespolupráca</a:t>
            </a:r>
            <a:r>
              <a:rPr lang="sk-SK" dirty="0"/>
              <a:t> vedenia a jednotlivých úsekov, zlyhávajúca komunikácia a nehľadanie riešení......nie je dôvod zostávať.</a:t>
            </a:r>
            <a:r>
              <a:rPr lang="sk-SK" dirty="0">
                <a:sym typeface="Wingdings" pitchFamily="2" charset="2"/>
              </a:rPr>
              <a:t></a:t>
            </a:r>
            <a:endParaRPr lang="sk-SK" dirty="0"/>
          </a:p>
          <a:p>
            <a:r>
              <a:rPr lang="sk-SK" dirty="0"/>
              <a:t>Kde všade potom opatrovateľky nájdete? </a:t>
            </a:r>
            <a:r>
              <a:rPr lang="sk-SK" dirty="0" err="1"/>
              <a:t>Napr.v</a:t>
            </a:r>
            <a:r>
              <a:rPr lang="sk-SK" dirty="0"/>
              <a:t> Lidli za 1100€ v hrubom, v kľude, bez zodpovednosti za životy, alebo v iných profesiách, viac ohodnotených bez riskovania zdravia a trvalých následkov. A samozrejme v zahraničí, kde sa každej našej opatrovateľke a sestre potešia, a dobre ju zaplatia.</a:t>
            </a:r>
          </a:p>
        </p:txBody>
      </p:sp>
      <p:sp>
        <p:nvSpPr>
          <p:cNvPr id="4" name="Zástupný objekt pre číslo snímky 3"/>
          <p:cNvSpPr>
            <a:spLocks noGrp="1"/>
          </p:cNvSpPr>
          <p:nvPr>
            <p:ph type="sldNum" sz="quarter" idx="5"/>
          </p:nvPr>
        </p:nvSpPr>
        <p:spPr/>
        <p:txBody>
          <a:bodyPr/>
          <a:lstStyle/>
          <a:p>
            <a:fld id="{3E2CC0DE-4086-4ACC-8018-A9189650805C}" type="slidenum">
              <a:rPr lang="sk-SK" smtClean="0"/>
              <a:t>22</a:t>
            </a:fld>
            <a:endParaRPr lang="sk-SK"/>
          </a:p>
        </p:txBody>
      </p:sp>
    </p:spTree>
    <p:extLst>
      <p:ext uri="{BB962C8B-B14F-4D97-AF65-F5344CB8AC3E}">
        <p14:creationId xmlns:p14="http://schemas.microsoft.com/office/powerpoint/2010/main" val="2338575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5"/>
          </p:nvPr>
        </p:nvSpPr>
        <p:spPr/>
        <p:txBody>
          <a:bodyPr/>
          <a:lstStyle/>
          <a:p>
            <a:fld id="{3E2CC0DE-4086-4ACC-8018-A9189650805C}" type="slidenum">
              <a:rPr lang="sk-SK" smtClean="0"/>
              <a:t>23</a:t>
            </a:fld>
            <a:endParaRPr lang="sk-SK"/>
          </a:p>
        </p:txBody>
      </p:sp>
    </p:spTree>
    <p:extLst>
      <p:ext uri="{BB962C8B-B14F-4D97-AF65-F5344CB8AC3E}">
        <p14:creationId xmlns:p14="http://schemas.microsoft.com/office/powerpoint/2010/main" val="2354174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a:t>Príčina 2: nie je fér,</a:t>
            </a:r>
            <a:r>
              <a:rPr lang="sk-SK" baseline="0" dirty="0"/>
              <a:t> pri súčasnom trende zvyšovania úrovne vzdelanosti v populácii, rastúceho počtu akademicky vzdelaných občanov, vzdelávania aj seniorov, aby sme podporovali odbor, ktorý sám o sebe nikdy atraktívny nebude, a zároveň neumožňovali v tomto odvetví odborne rásť. Vedie to k spoločenskej izolácii a diskriminácii  istej skupiny zamestnancov, ktorí bez ktorých sa sektor sociálnych služieb, ako taký, nezaobíde. </a:t>
            </a:r>
          </a:p>
          <a:p>
            <a:r>
              <a:rPr lang="sk-SK" baseline="0" dirty="0"/>
              <a:t> </a:t>
            </a:r>
            <a:endParaRPr lang="sk-SK" dirty="0"/>
          </a:p>
        </p:txBody>
      </p:sp>
      <p:sp>
        <p:nvSpPr>
          <p:cNvPr id="4" name="Zástupný symbol čísla snímky 3"/>
          <p:cNvSpPr>
            <a:spLocks noGrp="1"/>
          </p:cNvSpPr>
          <p:nvPr>
            <p:ph type="sldNum" sz="quarter" idx="10"/>
          </p:nvPr>
        </p:nvSpPr>
        <p:spPr/>
        <p:txBody>
          <a:bodyPr/>
          <a:lstStyle/>
          <a:p>
            <a:fld id="{3E2CC0DE-4086-4ACC-8018-A9189650805C}" type="slidenum">
              <a:rPr lang="sk-SK" smtClean="0"/>
              <a:t>2</a:t>
            </a:fld>
            <a:endParaRPr lang="sk-SK"/>
          </a:p>
        </p:txBody>
      </p:sp>
    </p:spTree>
    <p:extLst>
      <p:ext uri="{BB962C8B-B14F-4D97-AF65-F5344CB8AC3E}">
        <p14:creationId xmlns:p14="http://schemas.microsoft.com/office/powerpoint/2010/main" val="3823613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200" kern="1200" dirty="0">
                <a:solidFill>
                  <a:schemeClr val="tx1"/>
                </a:solidFill>
                <a:effectLst/>
                <a:latin typeface="+mn-lt"/>
                <a:ea typeface="+mn-ea"/>
                <a:cs typeface="+mn-cs"/>
              </a:rPr>
              <a:t>Cieľ:</a:t>
            </a:r>
          </a:p>
          <a:p>
            <a:pPr marL="0" marR="0" indent="0" algn="l" defTabSz="914400" rtl="0" eaLnBrk="1" fontAlgn="auto" latinLnBrk="0" hangingPunct="1">
              <a:lnSpc>
                <a:spcPct val="100000"/>
              </a:lnSpc>
              <a:spcBef>
                <a:spcPts val="0"/>
              </a:spcBef>
              <a:spcAft>
                <a:spcPts val="0"/>
              </a:spcAft>
              <a:buClrTx/>
              <a:buSzTx/>
              <a:buFontTx/>
              <a:buNone/>
              <a:tabLst/>
              <a:defRPr/>
            </a:pPr>
            <a:r>
              <a:rPr lang="sk-SK" sz="1200" kern="1200" dirty="0">
                <a:solidFill>
                  <a:schemeClr val="tx1"/>
                </a:solidFill>
                <a:effectLst/>
                <a:latin typeface="+mn-lt"/>
                <a:ea typeface="+mn-ea"/>
                <a:cs typeface="+mn-cs"/>
              </a:rPr>
              <a:t>Úprimne, tajne som dúfala, že očakávania a prax nebudú až v takom rozpore, a že bude viac respondentov ktorí prejavia spokojnosť s opatrovateľským personálom. Z hľadiska </a:t>
            </a:r>
            <a:r>
              <a:rPr lang="sk-SK" sz="1200" kern="1200" dirty="0" err="1">
                <a:solidFill>
                  <a:schemeClr val="tx1"/>
                </a:solidFill>
                <a:effectLst/>
                <a:latin typeface="+mn-lt"/>
                <a:ea typeface="+mn-ea"/>
                <a:cs typeface="+mn-cs"/>
              </a:rPr>
              <a:t>Maslowovej</a:t>
            </a:r>
            <a:r>
              <a:rPr lang="sk-SK" sz="1200" kern="1200" dirty="0">
                <a:solidFill>
                  <a:schemeClr val="tx1"/>
                </a:solidFill>
                <a:effectLst/>
                <a:latin typeface="+mn-lt"/>
                <a:ea typeface="+mn-ea"/>
                <a:cs typeface="+mn-cs"/>
              </a:rPr>
              <a:t> hierarchie hodnôt, je</a:t>
            </a:r>
            <a:r>
              <a:rPr lang="sk-SK" sz="1200" kern="1200" baseline="0" dirty="0">
                <a:solidFill>
                  <a:schemeClr val="tx1"/>
                </a:solidFill>
                <a:effectLst/>
                <a:latin typeface="+mn-lt"/>
                <a:ea typeface="+mn-ea"/>
                <a:cs typeface="+mn-cs"/>
              </a:rPr>
              <a:t> </a:t>
            </a:r>
            <a:r>
              <a:rPr lang="sk-SK" sz="1200" kern="1200" baseline="0" dirty="0" err="1">
                <a:solidFill>
                  <a:schemeClr val="tx1"/>
                </a:solidFill>
                <a:effectLst/>
                <a:latin typeface="+mn-lt"/>
                <a:ea typeface="+mn-ea"/>
                <a:cs typeface="+mn-cs"/>
              </a:rPr>
              <a:t>opatr</a:t>
            </a:r>
            <a:r>
              <a:rPr lang="sk-SK" sz="1200" kern="1200" baseline="0" dirty="0">
                <a:solidFill>
                  <a:schemeClr val="tx1"/>
                </a:solidFill>
                <a:effectLst/>
                <a:latin typeface="+mn-lt"/>
                <a:ea typeface="+mn-ea"/>
                <a:cs typeface="+mn-cs"/>
              </a:rPr>
              <a:t>. personál skupinou </a:t>
            </a:r>
            <a:r>
              <a:rPr lang="sk-SK" sz="1200" kern="1200" dirty="0">
                <a:solidFill>
                  <a:schemeClr val="tx1"/>
                </a:solidFill>
                <a:effectLst/>
                <a:latin typeface="+mn-lt"/>
                <a:ea typeface="+mn-ea"/>
                <a:cs typeface="+mn-cs"/>
              </a:rPr>
              <a:t>odborných pracovníkov ktorá</a:t>
            </a:r>
            <a:r>
              <a:rPr lang="sk-SK" sz="1200" kern="1200" baseline="0" dirty="0">
                <a:solidFill>
                  <a:schemeClr val="tx1"/>
                </a:solidFill>
                <a:effectLst/>
                <a:latin typeface="+mn-lt"/>
                <a:ea typeface="+mn-ea"/>
                <a:cs typeface="+mn-cs"/>
              </a:rPr>
              <a:t> </a:t>
            </a:r>
            <a:r>
              <a:rPr lang="sk-SK" sz="1200" kern="1200" dirty="0">
                <a:solidFill>
                  <a:schemeClr val="tx1"/>
                </a:solidFill>
                <a:effectLst/>
                <a:latin typeface="+mn-lt"/>
                <a:ea typeface="+mn-ea"/>
                <a:cs typeface="+mn-cs"/>
              </a:rPr>
              <a:t>pomáha  prijímateľovi napĺňať a uskutočňovať tie najzákladnejšie ľudské potreby, ktoré sú nevyhnutné pre dôstojnú existenciu a vôbec schopnosť človeka zúčastňovať sa ďalších aktivít súvisiacich s denným režimom, aktívnym životom.</a:t>
            </a:r>
          </a:p>
          <a:p>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Zistili sme, že príprava </a:t>
            </a:r>
            <a:r>
              <a:rPr lang="sk-SK" sz="1200" kern="1200" dirty="0" err="1">
                <a:solidFill>
                  <a:schemeClr val="tx1"/>
                </a:solidFill>
                <a:effectLst/>
                <a:latin typeface="+mn-lt"/>
                <a:ea typeface="+mn-ea"/>
                <a:cs typeface="+mn-cs"/>
              </a:rPr>
              <a:t>opatr</a:t>
            </a:r>
            <a:r>
              <a:rPr lang="sk-SK" sz="1200" kern="1200" dirty="0">
                <a:solidFill>
                  <a:schemeClr val="tx1"/>
                </a:solidFill>
                <a:effectLst/>
                <a:latin typeface="+mn-lt"/>
                <a:ea typeface="+mn-ea"/>
                <a:cs typeface="+mn-cs"/>
              </a:rPr>
              <a:t>. na SOŠ je takmer žiadna, tak sme si povedali, že ak príprava opatrovateľov stojí už roky rokúce na 220 h kurzoch, tak tie kurzy musia mať opodstatnenie a produkujú aj pripravených ľudí. </a:t>
            </a:r>
          </a:p>
          <a:p>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Zámerom prieskumu bolo, overiť vaše očakávania vo vzťahu k náplni práce a osobnostným predpokladom </a:t>
            </a:r>
            <a:r>
              <a:rPr lang="sk-SK" sz="1200" kern="1200" dirty="0" err="1">
                <a:solidFill>
                  <a:schemeClr val="tx1"/>
                </a:solidFill>
                <a:effectLst/>
                <a:latin typeface="+mn-lt"/>
                <a:ea typeface="+mn-ea"/>
                <a:cs typeface="+mn-cs"/>
              </a:rPr>
              <a:t>opatr</a:t>
            </a:r>
            <a:r>
              <a:rPr lang="sk-SK" sz="1200" kern="1200" dirty="0">
                <a:solidFill>
                  <a:schemeClr val="tx1"/>
                </a:solidFill>
                <a:effectLst/>
                <a:latin typeface="+mn-lt"/>
                <a:ea typeface="+mn-ea"/>
                <a:cs typeface="+mn-cs"/>
              </a:rPr>
              <a:t>. a dokázať dôležitosť opatrovateľskej činnosti ako komplexnej odbornej služby, ktorá si zaslúži byt jasne zadefinovaná v §16 soc. zákona 448/2008 ako </a:t>
            </a:r>
            <a:r>
              <a:rPr lang="sk-SK" sz="1200" kern="1200" dirty="0" err="1">
                <a:solidFill>
                  <a:schemeClr val="tx1"/>
                </a:solidFill>
                <a:effectLst/>
                <a:latin typeface="+mn-lt"/>
                <a:ea typeface="+mn-ea"/>
                <a:cs typeface="+mn-cs"/>
              </a:rPr>
              <a:t>Opatrovateľska</a:t>
            </a:r>
            <a:r>
              <a:rPr lang="sk-SK" sz="1200" kern="1200" dirty="0">
                <a:solidFill>
                  <a:schemeClr val="tx1"/>
                </a:solidFill>
                <a:effectLst/>
                <a:latin typeface="+mn-lt"/>
                <a:ea typeface="+mn-ea"/>
                <a:cs typeface="+mn-cs"/>
              </a:rPr>
              <a:t> činnosť! Iba "pomoc pri odkázanosti FO na pomoc podľa prílohy 3 atď. " nestačí!  </a:t>
            </a:r>
          </a:p>
          <a:p>
            <a:r>
              <a:rPr lang="sk-SK" sz="1200" kern="1200" dirty="0">
                <a:solidFill>
                  <a:schemeClr val="tx1"/>
                </a:solidFill>
                <a:effectLst/>
                <a:latin typeface="+mn-lt"/>
                <a:ea typeface="+mn-ea"/>
                <a:cs typeface="+mn-cs"/>
              </a:rPr>
              <a:t> </a:t>
            </a:r>
          </a:p>
          <a:p>
            <a:r>
              <a:rPr lang="sk-SK" sz="1200" kern="1200" dirty="0">
                <a:solidFill>
                  <a:schemeClr val="tx1"/>
                </a:solidFill>
                <a:effectLst/>
                <a:latin typeface="+mn-lt"/>
                <a:ea typeface="+mn-ea"/>
                <a:cs typeface="+mn-cs"/>
              </a:rPr>
              <a:t>Zároveň sme zisteniami chceli poukázať na §84 ods. 8 Kvalifikačné predpoklady </a:t>
            </a:r>
            <a:r>
              <a:rPr lang="sk-SK" sz="1200" kern="1200" dirty="0" err="1">
                <a:solidFill>
                  <a:schemeClr val="tx1"/>
                </a:solidFill>
                <a:effectLst/>
                <a:latin typeface="+mn-lt"/>
                <a:ea typeface="+mn-ea"/>
                <a:cs typeface="+mn-cs"/>
              </a:rPr>
              <a:t>opatr</a:t>
            </a:r>
            <a:r>
              <a:rPr lang="sk-SK" sz="1200" kern="1200" dirty="0">
                <a:solidFill>
                  <a:schemeClr val="tx1"/>
                </a:solidFill>
                <a:effectLst/>
                <a:latin typeface="+mn-lt"/>
                <a:ea typeface="+mn-ea"/>
                <a:cs typeface="+mn-cs"/>
              </a:rPr>
              <a:t>., ktorý definuje 5 kvalifikačných úrovni, ale reálne všetkých aj zdravotníkov, aj tých ostatných opatrovateľov/</a:t>
            </a:r>
            <a:r>
              <a:rPr lang="sk-SK" sz="1200" kern="1200" dirty="0" err="1">
                <a:solidFill>
                  <a:schemeClr val="tx1"/>
                </a:solidFill>
                <a:effectLst/>
                <a:latin typeface="+mn-lt"/>
                <a:ea typeface="+mn-ea"/>
                <a:cs typeface="+mn-cs"/>
              </a:rPr>
              <a:t>ky</a:t>
            </a:r>
            <a:r>
              <a:rPr lang="sk-SK" sz="1200" kern="1200" dirty="0">
                <a:solidFill>
                  <a:schemeClr val="tx1"/>
                </a:solidFill>
                <a:effectLst/>
                <a:latin typeface="+mn-lt"/>
                <a:ea typeface="+mn-ea"/>
                <a:cs typeface="+mn-cs"/>
              </a:rPr>
              <a:t> hádžeme do 1 vreca s nápisom 220h kurz. Chce to zmeny v prístupe k vzdelávaniu opatrovateľov, ktoré nie dostupné v našom </a:t>
            </a:r>
            <a:r>
              <a:rPr lang="sk-SK" sz="1200" kern="1200" dirty="0" err="1">
                <a:solidFill>
                  <a:schemeClr val="tx1"/>
                </a:solidFill>
                <a:effectLst/>
                <a:latin typeface="+mn-lt"/>
                <a:ea typeface="+mn-ea"/>
                <a:cs typeface="+mn-cs"/>
              </a:rPr>
              <a:t>edu</a:t>
            </a:r>
            <a:r>
              <a:rPr lang="sk-SK" sz="1200" kern="1200" dirty="0">
                <a:solidFill>
                  <a:schemeClr val="tx1"/>
                </a:solidFill>
                <a:effectLst/>
                <a:latin typeface="+mn-lt"/>
                <a:ea typeface="+mn-ea"/>
                <a:cs typeface="+mn-cs"/>
              </a:rPr>
              <a:t> systéme, ani postačujúce formou kurzov a negarantuje žiadnu odbornosť. </a:t>
            </a:r>
          </a:p>
          <a:p>
            <a:r>
              <a:rPr lang="sk-SK" sz="1200" kern="1200" dirty="0">
                <a:solidFill>
                  <a:schemeClr val="tx1"/>
                </a:solidFill>
                <a:effectLst/>
                <a:latin typeface="+mn-lt"/>
                <a:ea typeface="+mn-ea"/>
                <a:cs typeface="+mn-cs"/>
              </a:rPr>
              <a:t> </a:t>
            </a:r>
          </a:p>
          <a:p>
            <a:pPr marL="109728" indent="0" algn="l">
              <a:buNone/>
            </a:pPr>
            <a:r>
              <a:rPr lang="sk-SK" sz="1200" i="1" dirty="0"/>
              <a:t>Ak chceme pozitívnu zmenu, vyššiu kvalitu služieb, spokojnosť klientov a nižšiu fluktuáciu opatrovateľov, musíme pochopiť, že našu prácu nemôže robiť hocikto, </a:t>
            </a:r>
            <a:r>
              <a:rPr lang="sk-SK" sz="1200" i="1" dirty="0" err="1"/>
              <a:t>hocjako</a:t>
            </a:r>
            <a:r>
              <a:rPr lang="sk-SK" sz="1200" i="1" dirty="0"/>
              <a:t> a hocikedy. </a:t>
            </a:r>
          </a:p>
          <a:p>
            <a:pPr marL="109728" indent="0" algn="l">
              <a:buNone/>
            </a:pPr>
            <a:r>
              <a:rPr lang="sk-SK" sz="1200" i="1" dirty="0"/>
              <a:t>Sociálne služby sú multidisciplinárnou starostlivosťou </a:t>
            </a:r>
            <a:r>
              <a:rPr lang="sk-SK" sz="1200" i="1" dirty="0" err="1"/>
              <a:t>o-s-pre</a:t>
            </a:r>
            <a:r>
              <a:rPr lang="sk-SK" sz="1200" i="1" dirty="0"/>
              <a:t> človeka, závislú na spolupráci, vzájomnej úcte a rešpekte. A ten si zaslúžite Vy ako zamestnávatelia a zriaďovatelia</a:t>
            </a:r>
            <a:r>
              <a:rPr lang="sk-SK" sz="1200" i="1" baseline="0" dirty="0"/>
              <a:t> rovnako ako opatrovatelia a technický personál. </a:t>
            </a:r>
            <a:endParaRPr lang="sk-SK" sz="1200" i="1" dirty="0"/>
          </a:p>
        </p:txBody>
      </p:sp>
      <p:sp>
        <p:nvSpPr>
          <p:cNvPr id="4" name="Zástupný symbol čísla snímky 3"/>
          <p:cNvSpPr>
            <a:spLocks noGrp="1"/>
          </p:cNvSpPr>
          <p:nvPr>
            <p:ph type="sldNum" sz="quarter" idx="10"/>
          </p:nvPr>
        </p:nvSpPr>
        <p:spPr/>
        <p:txBody>
          <a:bodyPr/>
          <a:lstStyle/>
          <a:p>
            <a:fld id="{3E2CC0DE-4086-4ACC-8018-A9189650805C}" type="slidenum">
              <a:rPr lang="sk-SK" smtClean="0"/>
              <a:t>3</a:t>
            </a:fld>
            <a:endParaRPr lang="sk-SK"/>
          </a:p>
        </p:txBody>
      </p:sp>
    </p:spTree>
    <p:extLst>
      <p:ext uri="{BB962C8B-B14F-4D97-AF65-F5344CB8AC3E}">
        <p14:creationId xmlns:p14="http://schemas.microsoft.com/office/powerpoint/2010/main" val="3606971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sk-SK" baseline="0" dirty="0"/>
              <a:t>§84 ods.8 Zákona 448/2008 </a:t>
            </a:r>
            <a:r>
              <a:rPr lang="sk-SK" baseline="0" dirty="0" err="1"/>
              <a:t>Z.z</a:t>
            </a:r>
            <a:r>
              <a:rPr lang="sk-SK" baseline="0" dirty="0"/>
              <a:t>., definuje </a:t>
            </a:r>
            <a:r>
              <a:rPr lang="sk-SK" sz="1200" dirty="0"/>
              <a:t>5 </a:t>
            </a:r>
            <a:r>
              <a:rPr lang="sk-SK" sz="1200" dirty="0" err="1"/>
              <a:t>kvalif</a:t>
            </a:r>
            <a:r>
              <a:rPr lang="sk-SK" sz="1200" dirty="0"/>
              <a:t>. úrovní (vyššie SOV, úplné SOV, SOV, nižšie SOV so zameraním na opatrovanie alebo PZS a 220h kurz) </a:t>
            </a:r>
          </a:p>
          <a:p>
            <a:pPr marL="0" marR="0" lvl="2" indent="0" algn="l" defTabSz="914400" rtl="0" eaLnBrk="1" fontAlgn="auto" latinLnBrk="0" hangingPunct="1">
              <a:lnSpc>
                <a:spcPct val="100000"/>
              </a:lnSpc>
              <a:spcBef>
                <a:spcPts val="0"/>
              </a:spcBef>
              <a:spcAft>
                <a:spcPts val="0"/>
              </a:spcAft>
              <a:buClrTx/>
              <a:buSzTx/>
              <a:buFontTx/>
              <a:buNone/>
              <a:tabLst/>
              <a:defRPr/>
            </a:pPr>
            <a:r>
              <a:rPr lang="sk-SK" dirty="0"/>
              <a:t>Dostupnosť Stredného</a:t>
            </a:r>
            <a:r>
              <a:rPr lang="sk-SK" baseline="0" dirty="0"/>
              <a:t> odborného vzdelania (SOV)</a:t>
            </a:r>
            <a:r>
              <a:rPr lang="sk-SK" dirty="0"/>
              <a:t> v odbore </a:t>
            </a:r>
            <a:r>
              <a:rPr lang="sk-SK" dirty="0" err="1"/>
              <a:t>op</a:t>
            </a:r>
            <a:r>
              <a:rPr lang="sk-SK" dirty="0"/>
              <a:t>. sme overovali cez MŠVVŠ SR. </a:t>
            </a:r>
          </a:p>
          <a:p>
            <a:pPr marL="0" marR="0" lvl="2" indent="0" algn="l" defTabSz="914400" rtl="0" eaLnBrk="1" fontAlgn="auto" latinLnBrk="0" hangingPunct="1">
              <a:lnSpc>
                <a:spcPct val="100000"/>
              </a:lnSpc>
              <a:spcBef>
                <a:spcPts val="0"/>
              </a:spcBef>
              <a:spcAft>
                <a:spcPts val="0"/>
              </a:spcAft>
              <a:buClrTx/>
              <a:buSzTx/>
              <a:buFontTx/>
              <a:buNone/>
              <a:tabLst/>
              <a:defRPr/>
            </a:pPr>
            <a:r>
              <a:rPr lang="sk-SK" dirty="0"/>
              <a:t>(1) Zdroj na internete</a:t>
            </a:r>
            <a:r>
              <a:rPr lang="sk-SK" sz="1200" dirty="0"/>
              <a:t>: </a:t>
            </a:r>
            <a:r>
              <a:rPr lang="sk-SK" sz="1200" i="1" dirty="0"/>
              <a:t>Sieť  škôl a školských zariadení, stredísk praktického vyučovania a pracovísk praktického vyučovania Slovenskej republiky(2021)</a:t>
            </a:r>
            <a:endParaRPr lang="sk-SK" dirty="0"/>
          </a:p>
          <a:p>
            <a:pPr marL="0" marR="0" lvl="2" indent="0" algn="l" defTabSz="914400" rtl="0" eaLnBrk="1" fontAlgn="auto" latinLnBrk="0" hangingPunct="1">
              <a:lnSpc>
                <a:spcPct val="100000"/>
              </a:lnSpc>
              <a:spcBef>
                <a:spcPts val="0"/>
              </a:spcBef>
              <a:spcAft>
                <a:spcPts val="0"/>
              </a:spcAft>
              <a:buClrTx/>
              <a:buSzTx/>
              <a:buFontTx/>
              <a:buNone/>
              <a:tabLst/>
              <a:defRPr/>
            </a:pPr>
            <a:endParaRPr lang="sk-SK" sz="5200" dirty="0"/>
          </a:p>
          <a:p>
            <a:pPr marL="0" marR="0" lvl="2" indent="0" algn="l" defTabSz="914400" rtl="0" eaLnBrk="1" fontAlgn="auto" latinLnBrk="0" hangingPunct="1">
              <a:lnSpc>
                <a:spcPct val="100000"/>
              </a:lnSpc>
              <a:spcBef>
                <a:spcPts val="0"/>
              </a:spcBef>
              <a:spcAft>
                <a:spcPts val="0"/>
              </a:spcAft>
              <a:buClrTx/>
              <a:buSzTx/>
              <a:buFontTx/>
              <a:buNone/>
              <a:tabLst/>
              <a:defRPr/>
            </a:pPr>
            <a:r>
              <a:rPr lang="sk-SK" sz="5200" baseline="0" dirty="0"/>
              <a:t>(2) Na základe žiadosti o </a:t>
            </a:r>
            <a:r>
              <a:rPr lang="sk-SK" sz="5200" baseline="0" dirty="0" err="1"/>
              <a:t>info</a:t>
            </a:r>
            <a:r>
              <a:rPr lang="sk-SK" sz="5200" baseline="0" dirty="0"/>
              <a:t> podľa zákona 211/2000, sme požiadali MŠVVŠ SR o informácie, ktoré školy takéto vzdelanie poskytujú a koľko absolventov vyprodukovali za posledných 5 rokov.</a:t>
            </a:r>
            <a:endParaRPr lang="sk-SK" sz="5200" dirty="0"/>
          </a:p>
          <a:p>
            <a:r>
              <a:rPr lang="sk-SK" dirty="0"/>
              <a:t>A tu sú výsledky. </a:t>
            </a:r>
            <a:r>
              <a:rPr lang="sk-SK" sz="1200" dirty="0"/>
              <a:t>SOV</a:t>
            </a:r>
            <a:r>
              <a:rPr lang="sk-SK" sz="1200" baseline="0" dirty="0"/>
              <a:t> v oblasti opatrovania zamerané na starostlivosť o seniorov prakticky neexistuje. </a:t>
            </a:r>
          </a:p>
          <a:p>
            <a:r>
              <a:rPr lang="sk-SK" dirty="0"/>
              <a:t>Iba 2 školy v pôsobnosti</a:t>
            </a:r>
            <a:r>
              <a:rPr lang="sk-SK" baseline="0" dirty="0"/>
              <a:t> BA a BBSK a 1 súkromná SOŠ v Petržalke, na celé SR za posledných 5 rokov pripravili pre prax spolu 30 absolventov. Svedčí to o </a:t>
            </a:r>
            <a:r>
              <a:rPr lang="sk-SK" baseline="0" dirty="0" err="1"/>
              <a:t>neatraktivite</a:t>
            </a:r>
            <a:r>
              <a:rPr lang="sk-SK" baseline="0" dirty="0"/>
              <a:t> tohto odboru?, alebo nepripravenosti mládeže?, slabej osvete? alebo všeobecne o zlom spoločenskom statuse a vnímaní povolania opatrovateľa/</a:t>
            </a:r>
            <a:r>
              <a:rPr lang="sk-SK" baseline="0" dirty="0" err="1"/>
              <a:t>ky</a:t>
            </a:r>
            <a:r>
              <a:rPr lang="sk-SK" baseline="0" dirty="0"/>
              <a:t> ako niečoho podradnejšieho, čo nedokáže zabezpečiť absolventovi primeraný príjem ani svetlý zajtrajšok? Pojem OPATROVATEĽKA je už skôr nadávka. Je to minimálne na zamyslenie, ak si uvedomíme kam táto spoločnosť speje. Preskočíme teraz tie grafy a čísla a prejdeme na </a:t>
            </a:r>
            <a:r>
              <a:rPr lang="sk-SK" baseline="0" dirty="0" err="1"/>
              <a:t>slide</a:t>
            </a:r>
            <a:r>
              <a:rPr lang="sk-SK" baseline="0" dirty="0"/>
              <a:t> č. 14</a:t>
            </a:r>
            <a:endParaRPr lang="sk-SK" dirty="0"/>
          </a:p>
        </p:txBody>
      </p:sp>
      <p:sp>
        <p:nvSpPr>
          <p:cNvPr id="4" name="Zástupný symbol čísla snímky 3"/>
          <p:cNvSpPr>
            <a:spLocks noGrp="1"/>
          </p:cNvSpPr>
          <p:nvPr>
            <p:ph type="sldNum" sz="quarter" idx="10"/>
          </p:nvPr>
        </p:nvSpPr>
        <p:spPr/>
        <p:txBody>
          <a:bodyPr/>
          <a:lstStyle/>
          <a:p>
            <a:fld id="{3E2CC0DE-4086-4ACC-8018-A9189650805C}" type="slidenum">
              <a:rPr lang="sk-SK" smtClean="0"/>
              <a:t>4</a:t>
            </a:fld>
            <a:endParaRPr lang="sk-SK"/>
          </a:p>
        </p:txBody>
      </p:sp>
    </p:spTree>
    <p:extLst>
      <p:ext uri="{BB962C8B-B14F-4D97-AF65-F5344CB8AC3E}">
        <p14:creationId xmlns:p14="http://schemas.microsoft.com/office/powerpoint/2010/main" val="3551680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3E2CC0DE-4086-4ACC-8018-A9189650805C}" type="slidenum">
              <a:rPr lang="sk-SK" smtClean="0"/>
              <a:t>5</a:t>
            </a:fld>
            <a:endParaRPr lang="sk-SK"/>
          </a:p>
        </p:txBody>
      </p:sp>
    </p:spTree>
    <p:extLst>
      <p:ext uri="{BB962C8B-B14F-4D97-AF65-F5344CB8AC3E}">
        <p14:creationId xmlns:p14="http://schemas.microsoft.com/office/powerpoint/2010/main" val="825357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a:t>H1 Overovali</a:t>
            </a:r>
            <a:r>
              <a:rPr lang="sk-SK" baseline="0" dirty="0"/>
              <a:t> sme: Je naozaj nedostatok opatrovateľského personálu? Na západe SR určite, lebo majú príležitosť migrovať, ale na východe sa stretávame s tým, že opatrovatelia uchádzajúci sa o prácu sú odbíjaní tým, že ZSS majú plný stav. Tak teda, podľa respondentov z východu, nábor </a:t>
            </a:r>
            <a:r>
              <a:rPr lang="sk-SK" baseline="0" dirty="0" err="1"/>
              <a:t>opatr</a:t>
            </a:r>
            <a:r>
              <a:rPr lang="sk-SK" baseline="0" dirty="0"/>
              <a:t>. považujú za náročný, fluktuácia je prijateľná, skôr nižšia, čo môže svedčiť o vzájomnej spokojnosti, ale zamestnávajú aj osoby bez kvalifikácie, síce nie v rozsiahlych počtoch, ale predsa. Nám z toho vyplýva, že záujemcovia o prácu opatrovateľa/</a:t>
            </a:r>
            <a:r>
              <a:rPr lang="sk-SK" baseline="0" dirty="0" err="1"/>
              <a:t>ky</a:t>
            </a:r>
            <a:r>
              <a:rPr lang="sk-SK" baseline="0" dirty="0"/>
              <a:t> nestoja pred zariadeniami v radoch </a:t>
            </a:r>
            <a:r>
              <a:rPr lang="sk-SK" b="0" i="0" baseline="0" dirty="0"/>
              <a:t>a</a:t>
            </a:r>
            <a:r>
              <a:rPr lang="sk-SK" sz="1200" b="0" i="0" dirty="0"/>
              <a:t> zamestnávatelia  pravdepodobne udržiavajú minimálne počty opatrovateľ.</a:t>
            </a:r>
            <a:r>
              <a:rPr lang="sk-SK" sz="1200" b="0" i="0" baseline="0" dirty="0"/>
              <a:t> personálu, lebo lepší je niekto ako nikto. </a:t>
            </a:r>
          </a:p>
          <a:p>
            <a:pPr marL="0" marR="0" indent="0" algn="l" defTabSz="914400" rtl="0" eaLnBrk="1" fontAlgn="auto" latinLnBrk="0" hangingPunct="1">
              <a:lnSpc>
                <a:spcPct val="100000"/>
              </a:lnSpc>
              <a:spcBef>
                <a:spcPts val="0"/>
              </a:spcBef>
              <a:spcAft>
                <a:spcPts val="0"/>
              </a:spcAft>
              <a:buClrTx/>
              <a:buSzTx/>
              <a:buFontTx/>
              <a:buNone/>
              <a:tabLst/>
              <a:defRPr/>
            </a:pPr>
            <a:r>
              <a:rPr lang="sk-SK" sz="1200" b="0" i="0" baseline="0" dirty="0"/>
              <a:t>Na druhej strane nízky počet personálu ktorý sa stále “točí“ v náročných službách nestíha svoju prácu pri mnohých klientoch robiť poriadne a kvalitne, čo je tiež zdrojom ich frustrácie a únavy a následne dôvodom odchodu.</a:t>
            </a:r>
          </a:p>
          <a:p>
            <a:pPr marL="0" marR="0" indent="0" algn="l" defTabSz="914400" rtl="0" eaLnBrk="1" fontAlgn="auto" latinLnBrk="0" hangingPunct="1">
              <a:lnSpc>
                <a:spcPct val="100000"/>
              </a:lnSpc>
              <a:spcBef>
                <a:spcPts val="0"/>
              </a:spcBef>
              <a:spcAft>
                <a:spcPts val="0"/>
              </a:spcAft>
              <a:buClrTx/>
              <a:buSzTx/>
              <a:buFontTx/>
              <a:buNone/>
              <a:tabLst/>
              <a:defRPr/>
            </a:pPr>
            <a:endParaRPr lang="sk-SK" sz="1200"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k-SK" sz="1200" b="0" i="0" baseline="0" dirty="0"/>
              <a:t>Tu sa nám ponúka príležitosť zamyslieť sa nad vzdelávaním cez UPSVAR. Ak máte nekvalifikovaného pracovníka, UPSVAR nepomôže, jedinou alternatívou ako ušetriť peniaze Vášmu zamestnancovi a pritom si ho povedzme udržať, je aktuálne  IBA nadácia HARTMANN, ktorá ponúka preplatenie 220h kurzu ešte do konca roka 2022 -  </a:t>
            </a:r>
            <a:r>
              <a:rPr lang="sk-SK" sz="1200" b="0" i="0" baseline="0" dirty="0" err="1"/>
              <a:t>https</a:t>
            </a:r>
            <a:r>
              <a:rPr lang="sk-SK" sz="1200" b="0" i="0" baseline="0" dirty="0"/>
              <a:t>://</a:t>
            </a:r>
            <a:r>
              <a:rPr lang="sk-SK" sz="1200" b="0" i="0" baseline="0" dirty="0" err="1"/>
              <a:t>www.hartmann.info</a:t>
            </a:r>
            <a:r>
              <a:rPr lang="sk-SK" sz="1200" b="0" i="0" baseline="0" dirty="0"/>
              <a:t>/</a:t>
            </a:r>
            <a:r>
              <a:rPr lang="sk-SK" sz="1200" b="0" i="0" baseline="0" dirty="0" err="1"/>
              <a:t>sk-sk</a:t>
            </a:r>
            <a:r>
              <a:rPr lang="sk-SK" sz="1200" b="0" i="0" baseline="0" dirty="0"/>
              <a:t>/kto-sme/l/</a:t>
            </a:r>
            <a:r>
              <a:rPr lang="sk-SK" sz="1200" b="0" i="0" baseline="0" dirty="0" err="1"/>
              <a:t>sk</a:t>
            </a:r>
            <a:r>
              <a:rPr lang="sk-SK" sz="1200" b="0" i="0" baseline="0" dirty="0"/>
              <a:t>/</a:t>
            </a:r>
            <a:r>
              <a:rPr lang="sk-SK" sz="1200" b="0" i="0" baseline="0" dirty="0" err="1"/>
              <a:t>nadacny</a:t>
            </a:r>
            <a:r>
              <a:rPr lang="sk-SK" sz="1200" b="0" i="0" baseline="0" dirty="0"/>
              <a:t>-fond-</a:t>
            </a:r>
            <a:r>
              <a:rPr lang="sk-SK" sz="1200" b="0" i="0" baseline="0" dirty="0" err="1"/>
              <a:t>hartmann</a:t>
            </a:r>
            <a:r>
              <a:rPr lang="sk-SK" sz="1200" b="0" i="0" baseline="0" dirty="0"/>
              <a:t>/</a:t>
            </a:r>
            <a:r>
              <a:rPr lang="sk-SK" sz="1200" b="0" i="0" baseline="0" dirty="0" err="1"/>
              <a:t>refundacia-nakladov</a:t>
            </a:r>
            <a:endParaRPr lang="sk-SK" sz="1200"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k-SK" sz="1200" b="0" i="0" baseline="0" dirty="0"/>
              <a:t> Od nového roka táto možnosť pravdepodobne nebude. ....</a:t>
            </a:r>
          </a:p>
          <a:p>
            <a:pPr marL="0" marR="0" indent="0" algn="l" defTabSz="914400" rtl="0" eaLnBrk="1" fontAlgn="auto" latinLnBrk="0" hangingPunct="1">
              <a:lnSpc>
                <a:spcPct val="100000"/>
              </a:lnSpc>
              <a:spcBef>
                <a:spcPts val="0"/>
              </a:spcBef>
              <a:spcAft>
                <a:spcPts val="0"/>
              </a:spcAft>
              <a:buClrTx/>
              <a:buSzTx/>
              <a:buFontTx/>
              <a:buNone/>
              <a:tabLst/>
              <a:defRPr/>
            </a:pPr>
            <a:endParaRPr lang="sk-SK" sz="1200" b="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sk-SK" sz="1200" b="1" i="0" baseline="0" dirty="0"/>
              <a:t>H2 </a:t>
            </a:r>
            <a:r>
              <a:rPr lang="sk-SK" sz="1200" b="1" i="1" dirty="0"/>
              <a:t>Vzdelávanie opatrovateľov/liek  formou 220h  kurzu spĺňa Vaše očakávania,  poskytuje odbornosť a osobnostné predpoklady pre prácu v </a:t>
            </a:r>
            <a:r>
              <a:rPr lang="sk-SK" sz="1200" b="1" i="1" dirty="0" err="1"/>
              <a:t>soc.službách</a:t>
            </a:r>
            <a:r>
              <a:rPr lang="sk-SK" sz="1200" b="1" i="1" dirty="0"/>
              <a:t> </a:t>
            </a:r>
            <a:r>
              <a:rPr lang="sk-SK" sz="1200" b="0" i="0" dirty="0"/>
              <a:t>sa nepotvrdila, lebo osobnostné predpoklady </a:t>
            </a:r>
            <a:r>
              <a:rPr lang="sk-SK" sz="1200" b="1" dirty="0"/>
              <a:t>empatia, trpezlivosť, ochota pomáhať, citlivý prístup a pod. </a:t>
            </a:r>
            <a:r>
              <a:rPr lang="sk-SK" sz="1200" b="0" dirty="0"/>
              <a:t>registruje </a:t>
            </a:r>
            <a:r>
              <a:rPr lang="sk-SK" sz="1200" b="0" i="0" dirty="0"/>
              <a:t>u svojich opatrovateľov prevažná</a:t>
            </a:r>
            <a:r>
              <a:rPr lang="sk-SK" sz="1200" b="0" i="0" baseline="0" dirty="0"/>
              <a:t> väčšina až </a:t>
            </a:r>
            <a:r>
              <a:rPr lang="sk-SK" sz="1200" b="0" i="0" dirty="0"/>
              <a:t>64% PSS, kým viac ako 1/3 to tak nevníma.</a:t>
            </a:r>
          </a:p>
          <a:p>
            <a:pPr marL="0" indent="0">
              <a:buFont typeface="Wingdings" pitchFamily="2" charset="2"/>
              <a:buNone/>
            </a:pPr>
            <a:endParaRPr lang="sk-SK" sz="1200" b="0" i="0" dirty="0"/>
          </a:p>
          <a:p>
            <a:pPr marL="0" indent="0">
              <a:buFont typeface="Wingdings" pitchFamily="2" charset="2"/>
              <a:buNone/>
            </a:pPr>
            <a:r>
              <a:rPr lang="sk-SK" sz="1200" b="0" i="0" dirty="0"/>
              <a:t>U</a:t>
            </a:r>
            <a:r>
              <a:rPr lang="sk-SK" sz="1200" b="0" i="0" baseline="0" dirty="0"/>
              <a:t> absolventov kurzov však vidia nedostatky: </a:t>
            </a:r>
            <a:r>
              <a:rPr lang="cs-CZ" sz="1200" b="1" dirty="0" err="1"/>
              <a:t>Ľahostajný</a:t>
            </a:r>
            <a:r>
              <a:rPr lang="cs-CZ" sz="1200" b="1" dirty="0"/>
              <a:t> </a:t>
            </a:r>
            <a:r>
              <a:rPr lang="cs-CZ" sz="1200" b="1" dirty="0" err="1"/>
              <a:t>prístup</a:t>
            </a:r>
            <a:r>
              <a:rPr lang="cs-CZ" sz="1200" b="1" dirty="0"/>
              <a:t> k práci,</a:t>
            </a:r>
            <a:r>
              <a:rPr lang="cs-CZ" sz="1200" dirty="0"/>
              <a:t> </a:t>
            </a:r>
            <a:r>
              <a:rPr lang="cs-CZ" sz="1200" b="1" dirty="0" err="1"/>
              <a:t>neodbornosť</a:t>
            </a:r>
            <a:r>
              <a:rPr lang="cs-CZ" sz="1200" b="1" dirty="0"/>
              <a:t>, nedostatečné </a:t>
            </a:r>
            <a:r>
              <a:rPr lang="cs-CZ" sz="1200" b="1" dirty="0" err="1"/>
              <a:t>vzdelanie</a:t>
            </a:r>
            <a:r>
              <a:rPr lang="cs-CZ" sz="1200" b="1" dirty="0"/>
              <a:t>, </a:t>
            </a:r>
            <a:r>
              <a:rPr lang="cs-CZ" sz="1200" b="1" dirty="0" err="1"/>
              <a:t>nedostatok</a:t>
            </a:r>
            <a:r>
              <a:rPr lang="cs-CZ" sz="1200" b="1" dirty="0"/>
              <a:t> praxe, </a:t>
            </a:r>
            <a:r>
              <a:rPr lang="cs-CZ" sz="1200" b="1" dirty="0" err="1"/>
              <a:t>skúseností</a:t>
            </a:r>
            <a:r>
              <a:rPr lang="cs-CZ" sz="1200" b="1" dirty="0"/>
              <a:t>, </a:t>
            </a:r>
            <a:r>
              <a:rPr lang="cs-CZ" sz="1200" dirty="0"/>
              <a:t>nevhodná </a:t>
            </a:r>
            <a:r>
              <a:rPr lang="cs-CZ" sz="1200" b="1" dirty="0" err="1"/>
              <a:t>komunikácia</a:t>
            </a:r>
            <a:r>
              <a:rPr lang="cs-CZ" sz="1200" b="1" dirty="0"/>
              <a:t> a </a:t>
            </a:r>
            <a:r>
              <a:rPr lang="cs-CZ" sz="1200" b="1" dirty="0" err="1"/>
              <a:t>empatia</a:t>
            </a:r>
            <a:r>
              <a:rPr lang="cs-CZ" sz="1200" dirty="0"/>
              <a:t>, </a:t>
            </a:r>
            <a:r>
              <a:rPr lang="cs-CZ" sz="1200" dirty="0" err="1"/>
              <a:t>nevedia</a:t>
            </a:r>
            <a:r>
              <a:rPr lang="cs-CZ" sz="1200" dirty="0"/>
              <a:t>  </a:t>
            </a:r>
            <a:r>
              <a:rPr lang="cs-CZ" sz="1200" dirty="0" err="1"/>
              <a:t>čo</a:t>
            </a:r>
            <a:r>
              <a:rPr lang="cs-CZ" sz="1200" dirty="0"/>
              <a:t> </a:t>
            </a:r>
            <a:r>
              <a:rPr lang="cs-CZ" sz="1200" dirty="0" err="1"/>
              <a:t>ich</a:t>
            </a:r>
            <a:r>
              <a:rPr lang="cs-CZ" sz="1200" dirty="0"/>
              <a:t> </a:t>
            </a:r>
            <a:r>
              <a:rPr lang="cs-CZ" sz="1200" dirty="0" err="1"/>
              <a:t>čaká</a:t>
            </a:r>
            <a:r>
              <a:rPr lang="cs-CZ" sz="1200" dirty="0"/>
              <a:t>, vysoký vek, </a:t>
            </a:r>
            <a:r>
              <a:rPr lang="cs-CZ" sz="1200" dirty="0" err="1"/>
              <a:t>mýlia</a:t>
            </a:r>
            <a:r>
              <a:rPr lang="cs-CZ" sz="1200" dirty="0"/>
              <a:t> si </a:t>
            </a:r>
            <a:r>
              <a:rPr lang="cs-CZ" sz="1200" dirty="0" err="1"/>
              <a:t>prácu</a:t>
            </a:r>
            <a:r>
              <a:rPr lang="cs-CZ" sz="1200" dirty="0"/>
              <a:t> </a:t>
            </a:r>
            <a:r>
              <a:rPr lang="cs-CZ" sz="1200" dirty="0" err="1"/>
              <a:t>opatrovateľky</a:t>
            </a:r>
            <a:r>
              <a:rPr lang="cs-CZ" sz="1200" dirty="0"/>
              <a:t> s </a:t>
            </a:r>
            <a:r>
              <a:rPr lang="cs-CZ" sz="1200" dirty="0" err="1"/>
              <a:t>prácou</a:t>
            </a:r>
            <a:r>
              <a:rPr lang="cs-CZ" sz="1200" dirty="0"/>
              <a:t> </a:t>
            </a:r>
            <a:r>
              <a:rPr lang="cs-CZ" sz="1200" dirty="0" err="1"/>
              <a:t>spoločníčky</a:t>
            </a:r>
            <a:r>
              <a:rPr lang="cs-CZ" sz="1200" dirty="0"/>
              <a:t>,</a:t>
            </a:r>
            <a:r>
              <a:rPr lang="cs-CZ" sz="1200" baseline="0" dirty="0"/>
              <a:t> </a:t>
            </a:r>
            <a:r>
              <a:rPr lang="cs-CZ" sz="1200" dirty="0"/>
              <a:t>P</a:t>
            </a:r>
            <a:r>
              <a:rPr lang="sk-SK" sz="1200" dirty="0" err="1"/>
              <a:t>redpokladáme</a:t>
            </a:r>
            <a:r>
              <a:rPr lang="sk-SK" sz="1200" dirty="0"/>
              <a:t>, že  tento názor vyplýva  z osobných pohovorov  alebo praxe počas skúšobnej doby opatrovateliek. </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sk-SK" sz="1200" b="1" dirty="0"/>
              <a:t>Deficit vedomostí a zručností v praktických oblastiach</a:t>
            </a:r>
            <a:r>
              <a:rPr lang="sk-SK" sz="1200" dirty="0"/>
              <a:t> pozoruje u opatrovateľov/liek 84% PSS</a:t>
            </a:r>
            <a:r>
              <a:rPr lang="sk-SK" sz="1200" b="0" i="0" baseline="0" dirty="0"/>
              <a:t> , čo naopak našu hypotézu potvrdzuje.</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sk-SK" sz="1200" b="0" i="0" baseline="0" dirty="0"/>
              <a:t> </a:t>
            </a:r>
            <a:r>
              <a:rPr lang="sk-SK" sz="1200" dirty="0"/>
              <a:t>Iba 1 odpoveď vyjadrovala max. spokojnosť: „</a:t>
            </a:r>
            <a:r>
              <a:rPr lang="cs-CZ" sz="1200" dirty="0" err="1"/>
              <a:t>Som</a:t>
            </a:r>
            <a:r>
              <a:rPr lang="cs-CZ" sz="1200" dirty="0"/>
              <a:t> rada, že mám </a:t>
            </a:r>
            <a:r>
              <a:rPr lang="cs-CZ" sz="1200" dirty="0" err="1"/>
              <a:t>opatrovateľky</a:t>
            </a:r>
            <a:r>
              <a:rPr lang="cs-CZ" sz="1200" dirty="0"/>
              <a:t> také, </a:t>
            </a:r>
            <a:r>
              <a:rPr lang="cs-CZ" sz="1200" dirty="0" err="1"/>
              <a:t>aké</a:t>
            </a:r>
            <a:r>
              <a:rPr lang="cs-CZ" sz="1200" dirty="0"/>
              <a:t> </a:t>
            </a:r>
            <a:r>
              <a:rPr lang="cs-CZ" sz="1200" dirty="0" err="1"/>
              <a:t>majú</a:t>
            </a:r>
            <a:r>
              <a:rPr lang="cs-CZ" sz="1200" dirty="0"/>
              <a:t> byť / </a:t>
            </a:r>
            <a:r>
              <a:rPr lang="cs-CZ" sz="1200" dirty="0" err="1"/>
              <a:t>odbornosť</a:t>
            </a:r>
            <a:r>
              <a:rPr lang="cs-CZ" sz="1200" dirty="0"/>
              <a:t>, </a:t>
            </a:r>
            <a:r>
              <a:rPr lang="cs-CZ" sz="1200" dirty="0" err="1"/>
              <a:t>ľudskosť</a:t>
            </a:r>
            <a:r>
              <a:rPr lang="cs-CZ" sz="1200" dirty="0"/>
              <a:t>, </a:t>
            </a:r>
            <a:r>
              <a:rPr lang="cs-CZ" sz="1200" dirty="0" err="1"/>
              <a:t>empatia</a:t>
            </a:r>
            <a:r>
              <a:rPr lang="cs-CZ" sz="1200" dirty="0"/>
              <a:t>, ochota.../ „</a:t>
            </a:r>
            <a:endParaRPr lang="sk-SK" sz="1200" dirty="0"/>
          </a:p>
        </p:txBody>
      </p:sp>
      <p:sp>
        <p:nvSpPr>
          <p:cNvPr id="4" name="Zástupný symbol čísla snímky 3"/>
          <p:cNvSpPr>
            <a:spLocks noGrp="1"/>
          </p:cNvSpPr>
          <p:nvPr>
            <p:ph type="sldNum" sz="quarter" idx="10"/>
          </p:nvPr>
        </p:nvSpPr>
        <p:spPr/>
        <p:txBody>
          <a:bodyPr/>
          <a:lstStyle/>
          <a:p>
            <a:fld id="{3E2CC0DE-4086-4ACC-8018-A9189650805C}" type="slidenum">
              <a:rPr lang="sk-SK" smtClean="0"/>
              <a:t>15</a:t>
            </a:fld>
            <a:endParaRPr lang="sk-SK"/>
          </a:p>
        </p:txBody>
      </p:sp>
    </p:spTree>
    <p:extLst>
      <p:ext uri="{BB962C8B-B14F-4D97-AF65-F5344CB8AC3E}">
        <p14:creationId xmlns:p14="http://schemas.microsoft.com/office/powerpoint/2010/main" val="2319532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100" dirty="0">
                <a:latin typeface="+mn-lt"/>
              </a:rPr>
              <a:t>H3 Vedúci</a:t>
            </a:r>
            <a:r>
              <a:rPr lang="sk-SK" sz="1100" baseline="0" dirty="0">
                <a:latin typeface="+mn-lt"/>
              </a:rPr>
              <a:t> predstavitelia a nadriadení majú očakávania od </a:t>
            </a:r>
            <a:r>
              <a:rPr lang="sk-SK" sz="1100" b="0" i="0" dirty="0" err="1"/>
              <a:t>Opatrovatelskeho</a:t>
            </a:r>
            <a:r>
              <a:rPr lang="sk-SK" sz="1100" b="0" i="0" dirty="0"/>
              <a:t> personálu, ktoré presahujú ich kompetencie. </a:t>
            </a:r>
          </a:p>
          <a:p>
            <a:r>
              <a:rPr lang="sk-SK" sz="1100" b="0" i="0" baseline="0" dirty="0">
                <a:latin typeface="+mn-lt"/>
              </a:rPr>
              <a:t>10.Otázkou nás zaujímalo, či očakávania praktických zručnosti </a:t>
            </a:r>
            <a:r>
              <a:rPr lang="sk-SK" sz="1100" b="0" i="0" baseline="0" dirty="0" err="1">
                <a:latin typeface="+mn-lt"/>
              </a:rPr>
              <a:t>opatrov.personálu</a:t>
            </a:r>
            <a:r>
              <a:rPr lang="sk-SK" sz="1100" b="0" i="0" baseline="0" dirty="0">
                <a:latin typeface="+mn-lt"/>
              </a:rPr>
              <a:t> </a:t>
            </a:r>
            <a:r>
              <a:rPr lang="sk-SK" sz="1100" b="0" i="0" baseline="0" dirty="0" err="1">
                <a:latin typeface="+mn-lt"/>
              </a:rPr>
              <a:t>korelujú</a:t>
            </a:r>
            <a:r>
              <a:rPr lang="sk-SK" sz="1100" b="0" i="0" baseline="0" dirty="0">
                <a:latin typeface="+mn-lt"/>
              </a:rPr>
              <a:t> s prílohou č. 3 a 4 sociálneho zákona 448, keďže nám bolo na MPSVR povedané, že tieto prílohy tvoria chrbtovú kosť opatrovateľskej činnosti, s čím my jednoznačne nesúhlasíme a máme za to, že opatrovateľská starostlivosť je komplexnejšia a odborná činnosť, než ako ju chápu oni.</a:t>
            </a:r>
            <a:endParaRPr lang="sk-SK" sz="1100" b="0" i="0" dirty="0"/>
          </a:p>
          <a:p>
            <a:endParaRPr lang="sk-SK" sz="1100" b="1" i="1" dirty="0"/>
          </a:p>
          <a:p>
            <a:pPr marL="109728" indent="0">
              <a:buNone/>
            </a:pPr>
            <a:r>
              <a:rPr lang="sk-SK" sz="1100" b="0" i="1" dirty="0"/>
              <a:t>H </a:t>
            </a:r>
            <a:r>
              <a:rPr lang="sk-SK" sz="1100" b="0" dirty="0">
                <a:solidFill>
                  <a:srgbClr val="00B050"/>
                </a:solidFill>
              </a:rPr>
              <a:t>POTVRDENÁ</a:t>
            </a:r>
            <a:r>
              <a:rPr lang="sk-SK" sz="1100" b="0" dirty="0"/>
              <a:t> –  lebo viaceré z očakávaní praktických zručností zasahujú do kompetencií iných odborných soc., aj zdravotníckych pracovníkov a sestier  napr. vedomosti zo psychológie, psychologické zručnosti,  </a:t>
            </a:r>
            <a:r>
              <a:rPr lang="sk-SK" sz="1100" b="0" dirty="0" err="1"/>
              <a:t>psychosociálny</a:t>
            </a:r>
            <a:r>
              <a:rPr lang="sk-SK" sz="1100" b="0" dirty="0"/>
              <a:t> výcvik, </a:t>
            </a:r>
            <a:r>
              <a:rPr lang="sk-SK" sz="1100" b="0" dirty="0" err="1"/>
              <a:t>psychohygiena</a:t>
            </a:r>
            <a:r>
              <a:rPr lang="sk-SK" sz="1100" b="0" dirty="0"/>
              <a:t>, zvládanie stresových situácií; vedomosti zo zdravotnej oblasti, o veku a </a:t>
            </a:r>
            <a:r>
              <a:rPr lang="sk-SK" sz="1100" b="0" dirty="0" err="1"/>
              <a:t>Dg</a:t>
            </a:r>
            <a:r>
              <a:rPr lang="sk-SK" sz="1100" b="0" dirty="0"/>
              <a:t>./ chorobách, špecifiká správania sa klientov a komunikácia s nimi podľa zdravotných diagnóz; zvládanie špecifických</a:t>
            </a:r>
            <a:r>
              <a:rPr lang="sk-SK" sz="1100" b="0" baseline="0" dirty="0"/>
              <a:t> </a:t>
            </a:r>
            <a:r>
              <a:rPr lang="sk-SK" sz="1100" b="0" dirty="0"/>
              <a:t>potrieb klientov, napr. agresívneho klienta; rehabilitačná, IRP (individuálne rozvojové</a:t>
            </a:r>
            <a:r>
              <a:rPr lang="sk-SK" sz="1100" b="0" baseline="0" dirty="0"/>
              <a:t> plány)</a:t>
            </a:r>
            <a:r>
              <a:rPr lang="sk-SK" sz="1100" b="0" dirty="0"/>
              <a:t>, právne minimum ... V nasledujúcej H rozoberieme, že aj v týchto oblastiach je priestor pre zvyšovanie odbornosti opatrovateľa. IRP je vyslovene práca odborného soc. pracovníka s</a:t>
            </a:r>
            <a:r>
              <a:rPr lang="sk-SK" sz="1100" b="0" baseline="0" dirty="0"/>
              <a:t> VŠ.  </a:t>
            </a:r>
          </a:p>
          <a:p>
            <a:pPr marL="109728" indent="0">
              <a:buNone/>
            </a:pPr>
            <a:endParaRPr lang="sk-SK" sz="1100" b="0" i="1" baseline="0" dirty="0"/>
          </a:p>
          <a:p>
            <a:pPr marL="171450" indent="-171450">
              <a:buFont typeface="Wingdings" pitchFamily="2" charset="2"/>
              <a:buChar char="Ø"/>
            </a:pPr>
            <a:r>
              <a:rPr lang="sk-SK" sz="1100" b="1" i="1" dirty="0"/>
              <a:t>H4 – Opatrovatelia  potrebujú  </a:t>
            </a:r>
            <a:r>
              <a:rPr lang="sk-SK" sz="1100" b="1" i="1" dirty="0" err="1"/>
              <a:t>dovzdelanie</a:t>
            </a:r>
            <a:r>
              <a:rPr lang="sk-SK" sz="1100" b="1" i="1" dirty="0"/>
              <a:t> , alebo zmenu v systéme vzdelávania v záujme  zvýšenia atraktivity povolania a zlepšenia pracovných podmienok</a:t>
            </a:r>
          </a:p>
          <a:p>
            <a:pPr marL="171450" indent="-171450">
              <a:buFont typeface="Wingdings" pitchFamily="2" charset="2"/>
              <a:buChar char="Ø"/>
            </a:pPr>
            <a:r>
              <a:rPr lang="sk-SK" sz="1100" b="0" i="0" baseline="0" dirty="0">
                <a:latin typeface="+mn-lt"/>
              </a:rPr>
              <a:t>Na základe zistenia z MŠVVŠ SR sme zistili, že SOV v oblasti opatrovania je takmer žiadne, 220h kurz negarantuje odbornú ani praktickú prípravu, a očakávania PSS od opatrovateľov </a:t>
            </a:r>
            <a:r>
              <a:rPr lang="sk-SK" sz="1100" b="1" i="0" baseline="0" dirty="0">
                <a:latin typeface="+mn-lt"/>
              </a:rPr>
              <a:t>prekračujú  ich kompetencie</a:t>
            </a:r>
            <a:r>
              <a:rPr lang="sk-SK" sz="1100" b="0" i="0" baseline="0" dirty="0">
                <a:latin typeface="+mn-lt"/>
              </a:rPr>
              <a:t>.   </a:t>
            </a:r>
          </a:p>
          <a:p>
            <a:pPr marL="0" indent="0">
              <a:buFont typeface="Wingdings" pitchFamily="2" charset="2"/>
              <a:buNone/>
            </a:pPr>
            <a:r>
              <a:rPr lang="sk-SK" sz="1100" dirty="0"/>
              <a:t>  </a:t>
            </a:r>
            <a:r>
              <a:rPr lang="sk-SK" sz="1100" b="0" i="0" dirty="0">
                <a:latin typeface="+mn-lt"/>
              </a:rPr>
              <a:t>Aj </a:t>
            </a:r>
            <a:r>
              <a:rPr lang="sk-SK" sz="1100" dirty="0">
                <a:latin typeface="+mn-lt"/>
              </a:rPr>
              <a:t>keď</a:t>
            </a:r>
            <a:r>
              <a:rPr lang="sk-SK" sz="1100" baseline="0" dirty="0">
                <a:latin typeface="+mn-lt"/>
              </a:rPr>
              <a:t> sa na prvý pohľad zdá, že očakávania respondentov v H3 sú skôr zdravotníckeho charakteru, čo bezpochyby znamená, že je nevyhnutné zvýšiť počet odborných zdravotných pracovníkov v ZSS.  Prax však ponúka nástroje, ktorými dokáže byť nápomocný aj opatrovateľský personál. </a:t>
            </a:r>
            <a:r>
              <a:rPr lang="sk-SK" sz="1100" b="1" dirty="0"/>
              <a:t>Biografia, Validácia, Bazálna stimulácia, </a:t>
            </a:r>
            <a:r>
              <a:rPr lang="sk-SK" sz="1100" b="1" dirty="0" err="1"/>
              <a:t>Kinestetika</a:t>
            </a:r>
            <a:r>
              <a:rPr lang="sk-SK" sz="1100" b="1" dirty="0"/>
              <a:t>, </a:t>
            </a:r>
            <a:r>
              <a:rPr lang="sk-SK" sz="1100" b="1" dirty="0" err="1"/>
              <a:t>Reminiscenčné</a:t>
            </a:r>
            <a:r>
              <a:rPr lang="sk-SK" sz="1100" b="1" dirty="0"/>
              <a:t> metódy </a:t>
            </a:r>
            <a:r>
              <a:rPr lang="sk-SK" sz="1100" b="1" dirty="0" err="1"/>
              <a:t>atď</a:t>
            </a:r>
            <a:r>
              <a:rPr lang="sk-SK" sz="1100" b="1" dirty="0"/>
              <a:t> </a:t>
            </a:r>
            <a:r>
              <a:rPr lang="sk-SK" sz="1100" dirty="0"/>
              <a:t> sú akousi  </a:t>
            </a:r>
            <a:r>
              <a:rPr lang="sk-SK" sz="1100" dirty="0" err="1"/>
              <a:t>psychosociálnou</a:t>
            </a:r>
            <a:r>
              <a:rPr lang="sk-SK" sz="1100" dirty="0"/>
              <a:t>  prípravou, veľmi vhodnou pre opatrovateľský personál. </a:t>
            </a:r>
            <a:r>
              <a:rPr lang="sk-SK" sz="1100" baseline="0" dirty="0">
                <a:latin typeface="+mn-lt"/>
              </a:rPr>
              <a:t>Ak v spolupráci so soc. pracovníkom, alebo samostatne, vie opatrovateľ správne získať informácie od klienta a rodiny pomocou BIOGRAFIE, rozumie jeho Dg. za pomoci sestry, ktorá to dokáže primerane vysvetliť, tak vie aj správne aplikovať vymenované metódy.  </a:t>
            </a:r>
          </a:p>
          <a:p>
            <a:pPr>
              <a:buFont typeface="Wingdings" pitchFamily="2" charset="2"/>
              <a:buChar char="Ø"/>
            </a:pPr>
            <a:r>
              <a:rPr lang="sk-SK" sz="1100" dirty="0">
                <a:latin typeface="+mn-lt"/>
              </a:rPr>
              <a:t>Sú  to drahšie, a časovo náročnejšie oblasti</a:t>
            </a:r>
            <a:r>
              <a:rPr lang="sk-SK" sz="1100" baseline="0" dirty="0">
                <a:latin typeface="+mn-lt"/>
              </a:rPr>
              <a:t> vzdelávania</a:t>
            </a:r>
            <a:r>
              <a:rPr lang="sk-SK" sz="1100" dirty="0">
                <a:latin typeface="+mn-lt"/>
              </a:rPr>
              <a:t>, ale pomáhajú opatrovateľom veľa vecí pochopiť, zaujať empatickejší prístup a predchádzať konfliktom.  Investícia sa určite oplatí. </a:t>
            </a:r>
          </a:p>
          <a:p>
            <a:pPr>
              <a:buFont typeface="Wingdings" pitchFamily="2" charset="2"/>
              <a:buChar char="Ø"/>
            </a:pPr>
            <a:endParaRPr lang="sk-SK" sz="1100" dirty="0">
              <a:latin typeface="+mn-lt"/>
            </a:endParaRPr>
          </a:p>
          <a:p>
            <a:pPr>
              <a:buFont typeface="Wingdings" pitchFamily="2" charset="2"/>
              <a:buChar char="Ø"/>
            </a:pPr>
            <a:r>
              <a:rPr lang="sk-SK" sz="1100" dirty="0"/>
              <a:t>Tým môžeme predpokladať, že zameraním vzdelávania v odbornejších a populárnejších oblastiach môže pomôcť zatraktívniť povolanie. </a:t>
            </a:r>
          </a:p>
          <a:p>
            <a:pPr>
              <a:buFont typeface="Wingdings" pitchFamily="2" charset="2"/>
              <a:buChar char="Ø"/>
            </a:pPr>
            <a:r>
              <a:rPr lang="sk-SK" sz="1100" dirty="0"/>
              <a:t>Avšak zvyšovanie nárokov na profesionálny prístup  </a:t>
            </a:r>
            <a:r>
              <a:rPr lang="sk-SK" sz="1100" b="1" dirty="0"/>
              <a:t>MUSÍ </a:t>
            </a:r>
            <a:r>
              <a:rPr lang="sk-SK" sz="1100" dirty="0"/>
              <a:t>byť aj primerane ohodnotené,</a:t>
            </a:r>
            <a:r>
              <a:rPr lang="sk-SK" sz="1100" baseline="0" dirty="0"/>
              <a:t> </a:t>
            </a:r>
            <a:r>
              <a:rPr lang="sk-SK" sz="1100" baseline="0" dirty="0">
                <a:latin typeface="+mn-lt"/>
              </a:rPr>
              <a:t>aby Vám neušli a tým obohatili iného poskytovateľa. </a:t>
            </a:r>
            <a:r>
              <a:rPr lang="sk-SK" sz="1100" dirty="0">
                <a:latin typeface="+mn-lt"/>
              </a:rPr>
              <a:t> </a:t>
            </a:r>
          </a:p>
          <a:p>
            <a:pPr marL="0" indent="0">
              <a:buFont typeface="Wingdings" pitchFamily="2" charset="2"/>
              <a:buNone/>
            </a:pPr>
            <a:endParaRPr lang="sk-SK" sz="1100" dirty="0">
              <a:latin typeface="+mn-lt"/>
            </a:endParaRPr>
          </a:p>
          <a:p>
            <a:pPr marL="0" indent="0">
              <a:buFont typeface="Wingdings" pitchFamily="2" charset="2"/>
              <a:buNone/>
            </a:pPr>
            <a:r>
              <a:rPr lang="sk-SK" sz="1100" b="1" dirty="0">
                <a:latin typeface="+mn-lt"/>
              </a:rPr>
              <a:t>Možno</a:t>
            </a:r>
            <a:r>
              <a:rPr lang="sk-SK" sz="1100" b="1" baseline="0" dirty="0">
                <a:latin typeface="+mn-lt"/>
              </a:rPr>
              <a:t> si poviete, že stačí ak tieto veci ovláda sociálny pracovník...NESTAČÍ! Sú to techniky, ktoré jednoznačne majú význam iba pri priamom kontakte s klientom, v priebehu celej zmeny, aj tej </a:t>
            </a:r>
            <a:r>
              <a:rPr lang="sk-SK" sz="1100" b="1" baseline="0" dirty="0" err="1">
                <a:latin typeface="+mn-lt"/>
              </a:rPr>
              <a:t>následujúcej</a:t>
            </a:r>
            <a:r>
              <a:rPr lang="sk-SK" sz="1100" b="1" baseline="0" dirty="0">
                <a:latin typeface="+mn-lt"/>
              </a:rPr>
              <a:t>... </a:t>
            </a:r>
            <a:r>
              <a:rPr lang="sk-SK" sz="1100" baseline="0" dirty="0">
                <a:latin typeface="+mn-lt"/>
              </a:rPr>
              <a:t>a kto s vašimi klientmi trávi najviac času? Sociálny pracovník to nie je.</a:t>
            </a:r>
            <a:endParaRPr lang="sk-SK" sz="1100" dirty="0">
              <a:latin typeface="+mn-lt"/>
            </a:endParaRPr>
          </a:p>
        </p:txBody>
      </p:sp>
      <p:sp>
        <p:nvSpPr>
          <p:cNvPr id="4" name="Zástupný symbol čísla snímky 3"/>
          <p:cNvSpPr>
            <a:spLocks noGrp="1"/>
          </p:cNvSpPr>
          <p:nvPr>
            <p:ph type="sldNum" sz="quarter" idx="10"/>
          </p:nvPr>
        </p:nvSpPr>
        <p:spPr/>
        <p:txBody>
          <a:bodyPr/>
          <a:lstStyle/>
          <a:p>
            <a:fld id="{3E2CC0DE-4086-4ACC-8018-A9189650805C}" type="slidenum">
              <a:rPr lang="sk-SK" smtClean="0"/>
              <a:t>16</a:t>
            </a:fld>
            <a:endParaRPr lang="sk-SK"/>
          </a:p>
        </p:txBody>
      </p:sp>
    </p:spTree>
    <p:extLst>
      <p:ext uri="{BB962C8B-B14F-4D97-AF65-F5344CB8AC3E}">
        <p14:creationId xmlns:p14="http://schemas.microsoft.com/office/powerpoint/2010/main" val="426785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sk-SK" dirty="0"/>
              <a:t>Zdroj: </a:t>
            </a:r>
            <a:r>
              <a:rPr lang="sk-SK" dirty="0" err="1"/>
              <a:t>sk.m.wikipedia.org</a:t>
            </a:r>
            <a:endParaRPr lang="sk-SK" dirty="0"/>
          </a:p>
          <a:p>
            <a:pPr marL="0" marR="0" lvl="1" indent="0" algn="l" defTabSz="914400" rtl="0" eaLnBrk="1" fontAlgn="auto" latinLnBrk="0" hangingPunct="1">
              <a:lnSpc>
                <a:spcPct val="100000"/>
              </a:lnSpc>
              <a:spcBef>
                <a:spcPts val="0"/>
              </a:spcBef>
              <a:spcAft>
                <a:spcPts val="0"/>
              </a:spcAft>
              <a:buClrTx/>
              <a:buSzTx/>
              <a:buFontTx/>
              <a:buNone/>
              <a:tabLst/>
              <a:defRPr/>
            </a:pPr>
            <a:r>
              <a:rPr lang="sk-SK" sz="1200" u="sng" kern="1200" dirty="0">
                <a:solidFill>
                  <a:schemeClr val="tx1"/>
                </a:solidFill>
                <a:effectLst/>
                <a:latin typeface="+mn-lt"/>
                <a:ea typeface="+mn-ea"/>
                <a:cs typeface="+mn-cs"/>
                <a:hlinkClick r:id="rId3"/>
              </a:rPr>
              <a:t>https://sk.m.wikipedia.org/wiki/Gener%C3%A1cia_Alfa</a:t>
            </a:r>
            <a:endParaRPr lang="sk-SK" sz="1200" u="sng"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sk-SK" sz="1200" u="sng"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sk-SK" dirty="0"/>
          </a:p>
        </p:txBody>
      </p:sp>
      <p:sp>
        <p:nvSpPr>
          <p:cNvPr id="4" name="Zástupný symbol čísla snímky 3"/>
          <p:cNvSpPr>
            <a:spLocks noGrp="1"/>
          </p:cNvSpPr>
          <p:nvPr>
            <p:ph type="sldNum" sz="quarter" idx="10"/>
          </p:nvPr>
        </p:nvSpPr>
        <p:spPr/>
        <p:txBody>
          <a:bodyPr/>
          <a:lstStyle/>
          <a:p>
            <a:fld id="{3E2CC0DE-4086-4ACC-8018-A9189650805C}" type="slidenum">
              <a:rPr lang="sk-SK" smtClean="0"/>
              <a:t>17</a:t>
            </a:fld>
            <a:endParaRPr lang="sk-SK"/>
          </a:p>
        </p:txBody>
      </p:sp>
    </p:spTree>
    <p:extLst>
      <p:ext uri="{BB962C8B-B14F-4D97-AF65-F5344CB8AC3E}">
        <p14:creationId xmlns:p14="http://schemas.microsoft.com/office/powerpoint/2010/main" val="44117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200" b="1" dirty="0">
                <a:solidFill>
                  <a:schemeClr val="tx1"/>
                </a:solidFill>
              </a:rPr>
              <a:t>PRVÁ LÍNIA  - </a:t>
            </a:r>
            <a:r>
              <a:rPr lang="sk-SK" sz="1200" b="0" dirty="0">
                <a:solidFill>
                  <a:schemeClr val="tx1"/>
                </a:solidFill>
              </a:rPr>
              <a:t>v krízových situáciách, akou bol C-19, spolu so zdravotníkmi, vojakmi, hasičmi a policajtmi stáli zabezpečovali kontinuitu starostlivosti o klientov v</a:t>
            </a:r>
            <a:r>
              <a:rPr lang="sk-SK" sz="1200" b="0" baseline="0" dirty="0">
                <a:solidFill>
                  <a:schemeClr val="tx1"/>
                </a:solidFill>
              </a:rPr>
              <a:t> sociálnych službách. Často na úkor vlastných rodín, ktoré sa museli prispôsobiť, bez možnosti voľby inej alternatívy. Niekde niekoľko dní, niekde týždne!! Nie všade to robili dobrovoľne, niekde to dostávali príkazom... </a:t>
            </a:r>
          </a:p>
          <a:p>
            <a:r>
              <a:rPr lang="sk-SK" sz="1200" b="0" baseline="0" dirty="0">
                <a:solidFill>
                  <a:schemeClr val="tx1"/>
                </a:solidFill>
              </a:rPr>
              <a:t>Sľúbené odmeny ale nedostali všetci, pretože mnohí zmenili zamestnávateľa, zamestnanie, sektor, lebo boli vyčerpaní, po ochorení Covid mnohí neschopní naďalej fyzicky túto prácu vykonávať. Podmienky vyplatenia boli stanovené tak, že do určitého dátumu musel pracovník pracovať u zamestnávateľa, ktorý mu následne odmenu vyplatil.  Zmenou zamestnania o túto možnosť prišli, čo mnohí vnímali ako veľkú nespravodlivosť a zo systému soc. služieb odišli. Rovnaký princíp </a:t>
            </a:r>
            <a:r>
              <a:rPr lang="sk-SK" sz="1200" b="0" baseline="0" dirty="0" err="1">
                <a:solidFill>
                  <a:schemeClr val="tx1"/>
                </a:solidFill>
              </a:rPr>
              <a:t>vyplacania</a:t>
            </a:r>
            <a:r>
              <a:rPr lang="sk-SK" sz="1200" b="0" baseline="0" dirty="0">
                <a:solidFill>
                  <a:schemeClr val="tx1"/>
                </a:solidFill>
              </a:rPr>
              <a:t> sa opakuje pri každých odmenách a toto nastavenie produkuje ďalších sklamaných ľudí, ktorí na protest voči nespravodlivosti volia odchod zo systému soc. </a:t>
            </a:r>
            <a:r>
              <a:rPr lang="sk-SK" sz="1200" b="0" baseline="0" dirty="0" err="1">
                <a:solidFill>
                  <a:schemeClr val="tx1"/>
                </a:solidFill>
              </a:rPr>
              <a:t>lužieb</a:t>
            </a:r>
            <a:r>
              <a:rPr lang="sk-SK" sz="1200" b="0" baseline="0" dirty="0">
                <a:solidFill>
                  <a:schemeClr val="tx1"/>
                </a:solidFill>
              </a:rPr>
              <a:t>.</a:t>
            </a:r>
            <a:endParaRPr lang="sk-SK" b="0" dirty="0"/>
          </a:p>
        </p:txBody>
      </p:sp>
      <p:sp>
        <p:nvSpPr>
          <p:cNvPr id="4" name="Zástupný symbol čísla snímky 3"/>
          <p:cNvSpPr>
            <a:spLocks noGrp="1"/>
          </p:cNvSpPr>
          <p:nvPr>
            <p:ph type="sldNum" sz="quarter" idx="10"/>
          </p:nvPr>
        </p:nvSpPr>
        <p:spPr/>
        <p:txBody>
          <a:bodyPr/>
          <a:lstStyle/>
          <a:p>
            <a:fld id="{3E2CC0DE-4086-4ACC-8018-A9189650805C}" type="slidenum">
              <a:rPr lang="sk-SK" smtClean="0"/>
              <a:t>18</a:t>
            </a:fld>
            <a:endParaRPr lang="sk-SK"/>
          </a:p>
        </p:txBody>
      </p:sp>
    </p:spTree>
    <p:extLst>
      <p:ext uri="{BB962C8B-B14F-4D97-AF65-F5344CB8AC3E}">
        <p14:creationId xmlns:p14="http://schemas.microsoft.com/office/powerpoint/2010/main" val="107157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3" name="Obdĺžnik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Obdĺžnik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Obdĺžni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Obdĺžnik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bdĺžnik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Zaoblený obdĺžni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Zaoblený obdĺžnik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Obdĺžnik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ĺžnik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ĺžnik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ĺžnik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Nadpis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sk-SK"/>
              <a:t>Upravte štýly predlohy textu</a:t>
            </a:r>
            <a:endParaRPr kumimoji="0" lang="en-US"/>
          </a:p>
        </p:txBody>
      </p:sp>
      <p:sp>
        <p:nvSpPr>
          <p:cNvPr id="9" name="Podnadpis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k-SK"/>
              <a:t>Upravte štýl predlohy podnadpisov</a:t>
            </a:r>
            <a:endParaRPr kumimoji="0" lang="en-US"/>
          </a:p>
        </p:txBody>
      </p:sp>
      <p:sp>
        <p:nvSpPr>
          <p:cNvPr id="28" name="Zástupný symbol dátumu 27"/>
          <p:cNvSpPr>
            <a:spLocks noGrp="1"/>
          </p:cNvSpPr>
          <p:nvPr>
            <p:ph type="dt" sz="half" idx="10"/>
          </p:nvPr>
        </p:nvSpPr>
        <p:spPr>
          <a:xfrm>
            <a:off x="6705600" y="4206240"/>
            <a:ext cx="960120" cy="457200"/>
          </a:xfrm>
        </p:spPr>
        <p:txBody>
          <a:bodyPr/>
          <a:lstStyle/>
          <a:p>
            <a:fld id="{6D723AA4-3548-4DF8-ADE3-97B5CC8C3E07}" type="datetimeFigureOut">
              <a:rPr lang="sk-SK" smtClean="0"/>
              <a:t>30.11.2022</a:t>
            </a:fld>
            <a:endParaRPr lang="sk-SK"/>
          </a:p>
        </p:txBody>
      </p:sp>
      <p:sp>
        <p:nvSpPr>
          <p:cNvPr id="17" name="Zástupný symbol päty 16"/>
          <p:cNvSpPr>
            <a:spLocks noGrp="1"/>
          </p:cNvSpPr>
          <p:nvPr>
            <p:ph type="ftr" sz="quarter" idx="11"/>
          </p:nvPr>
        </p:nvSpPr>
        <p:spPr>
          <a:xfrm>
            <a:off x="5410200" y="4205288"/>
            <a:ext cx="1295400" cy="457200"/>
          </a:xfrm>
        </p:spPr>
        <p:txBody>
          <a:bodyPr/>
          <a:lstStyle/>
          <a:p>
            <a:endParaRPr lang="sk-SK"/>
          </a:p>
        </p:txBody>
      </p:sp>
      <p:sp>
        <p:nvSpPr>
          <p:cNvPr id="29" name="Zástupný symbol čísla snímky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225B1165-E989-47A0-A0DC-51B9D0B122E6}" type="slidenum">
              <a:rPr lang="sk-SK" smtClean="0"/>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a:t>Upravte štýly predlohy textu</a:t>
            </a:r>
            <a:endParaRPr kumimoji="0" lang="en-US"/>
          </a:p>
        </p:txBody>
      </p:sp>
      <p:sp>
        <p:nvSpPr>
          <p:cNvPr id="3" name="Zástupný symbol zvislého textu 2"/>
          <p:cNvSpPr>
            <a:spLocks noGrp="1"/>
          </p:cNvSpPr>
          <p:nvPr>
            <p:ph type="body" orient="vert" idx="1"/>
          </p:nvPr>
        </p:nvSpPr>
        <p:spPr/>
        <p:txBody>
          <a:bodyPr vert="eaVert"/>
          <a:lstStyle/>
          <a:p>
            <a:pPr lvl="0" eaLnBrk="1" latinLnBrk="0" hangingPunct="1"/>
            <a:r>
              <a:rPr lang="sk-SK"/>
              <a:t>Upravte štýl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4" name="Zástupný symbol dátumu 3"/>
          <p:cNvSpPr>
            <a:spLocks noGrp="1"/>
          </p:cNvSpPr>
          <p:nvPr>
            <p:ph type="dt" sz="half" idx="10"/>
          </p:nvPr>
        </p:nvSpPr>
        <p:spPr/>
        <p:txBody>
          <a:bodyPr/>
          <a:lstStyle/>
          <a:p>
            <a:fld id="{6D723AA4-3548-4DF8-ADE3-97B5CC8C3E07}" type="datetimeFigureOut">
              <a:rPr lang="sk-SK" smtClean="0"/>
              <a:t>30.11.2022</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25B1165-E989-47A0-A0DC-51B9D0B122E6}"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781800" y="1143000"/>
            <a:ext cx="1905000" cy="5486400"/>
          </a:xfrm>
        </p:spPr>
        <p:txBody>
          <a:bodyPr vert="eaVert"/>
          <a:lstStyle/>
          <a:p>
            <a:r>
              <a:rPr kumimoji="0" lang="sk-SK"/>
              <a:t>Upravte štýly predlohy textu</a:t>
            </a:r>
            <a:endParaRPr kumimoji="0" lang="en-US"/>
          </a:p>
        </p:txBody>
      </p:sp>
      <p:sp>
        <p:nvSpPr>
          <p:cNvPr id="3" name="Zástupný symbol zvislého textu 2"/>
          <p:cNvSpPr>
            <a:spLocks noGrp="1"/>
          </p:cNvSpPr>
          <p:nvPr>
            <p:ph type="body" orient="vert" idx="1"/>
          </p:nvPr>
        </p:nvSpPr>
        <p:spPr>
          <a:xfrm>
            <a:off x="457200" y="1143000"/>
            <a:ext cx="6248400" cy="5486400"/>
          </a:xfrm>
        </p:spPr>
        <p:txBody>
          <a:bodyPr vert="eaVert"/>
          <a:lstStyle/>
          <a:p>
            <a:pPr lvl="0" eaLnBrk="1" latinLnBrk="0" hangingPunct="1"/>
            <a:r>
              <a:rPr lang="sk-SK"/>
              <a:t>Upravte štýl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4" name="Zástupný symbol dátumu 3"/>
          <p:cNvSpPr>
            <a:spLocks noGrp="1"/>
          </p:cNvSpPr>
          <p:nvPr>
            <p:ph type="dt" sz="half" idx="10"/>
          </p:nvPr>
        </p:nvSpPr>
        <p:spPr/>
        <p:txBody>
          <a:bodyPr/>
          <a:lstStyle/>
          <a:p>
            <a:fld id="{6D723AA4-3548-4DF8-ADE3-97B5CC8C3E07}" type="datetimeFigureOut">
              <a:rPr lang="sk-SK" smtClean="0"/>
              <a:t>30.11.2022</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25B1165-E989-47A0-A0DC-51B9D0B122E6}"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a:t>Upravte štýly predlohy textu</a:t>
            </a:r>
            <a:endParaRPr kumimoji="0" lang="en-US"/>
          </a:p>
        </p:txBody>
      </p:sp>
      <p:sp>
        <p:nvSpPr>
          <p:cNvPr id="3" name="Zástupný symbol obsahu 2"/>
          <p:cNvSpPr>
            <a:spLocks noGrp="1"/>
          </p:cNvSpPr>
          <p:nvPr>
            <p:ph idx="1"/>
          </p:nvPr>
        </p:nvSpPr>
        <p:spPr/>
        <p:txBody>
          <a:bodyPr/>
          <a:lstStyle/>
          <a:p>
            <a:pPr lvl="0" eaLnBrk="1" latinLnBrk="0" hangingPunct="1"/>
            <a:r>
              <a:rPr lang="sk-SK"/>
              <a:t>Upravte štýl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4" name="Zástupný symbol dátumu 3"/>
          <p:cNvSpPr>
            <a:spLocks noGrp="1"/>
          </p:cNvSpPr>
          <p:nvPr>
            <p:ph type="dt" sz="half" idx="10"/>
          </p:nvPr>
        </p:nvSpPr>
        <p:spPr/>
        <p:txBody>
          <a:bodyPr/>
          <a:lstStyle/>
          <a:p>
            <a:fld id="{6D723AA4-3548-4DF8-ADE3-97B5CC8C3E07}" type="datetimeFigureOut">
              <a:rPr lang="sk-SK" smtClean="0"/>
              <a:t>30.11.2022</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25B1165-E989-47A0-A0DC-51B9D0B122E6}"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sk-SK"/>
              <a:t>Upravte štýly predlohy textu</a:t>
            </a:r>
            <a:endParaRPr kumimoji="0" lang="en-US"/>
          </a:p>
        </p:txBody>
      </p:sp>
      <p:sp>
        <p:nvSpPr>
          <p:cNvPr id="3" name="Zástupný symbol textu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k-SK"/>
              <a:t>Upravte štýl predlohy textu.</a:t>
            </a:r>
          </a:p>
        </p:txBody>
      </p:sp>
      <p:sp>
        <p:nvSpPr>
          <p:cNvPr id="4" name="Zástupný symbol dátumu 3"/>
          <p:cNvSpPr>
            <a:spLocks noGrp="1"/>
          </p:cNvSpPr>
          <p:nvPr>
            <p:ph type="dt" sz="half" idx="10"/>
          </p:nvPr>
        </p:nvSpPr>
        <p:spPr/>
        <p:txBody>
          <a:bodyPr/>
          <a:lstStyle/>
          <a:p>
            <a:fld id="{6D723AA4-3548-4DF8-ADE3-97B5CC8C3E07}" type="datetimeFigureOut">
              <a:rPr lang="sk-SK" smtClean="0"/>
              <a:t>30.11.2022</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225B1165-E989-47A0-A0DC-51B9D0B122E6}" type="slidenum">
              <a:rPr lang="sk-SK" smtClean="0"/>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sk-SK"/>
              <a:t>Upravte štýly predlohy textu</a:t>
            </a:r>
            <a:endParaRPr kumimoji="0" lang="en-US"/>
          </a:p>
        </p:txBody>
      </p:sp>
      <p:sp>
        <p:nvSpPr>
          <p:cNvPr id="3" name="Zástupný symbol obsahu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sk-SK"/>
              <a:t>Upravte štýl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4" name="Zástupný symbol obsahu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sk-SK"/>
              <a:t>Upravte štýl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5" name="Zástupný symbol dátumu 4"/>
          <p:cNvSpPr>
            <a:spLocks noGrp="1"/>
          </p:cNvSpPr>
          <p:nvPr>
            <p:ph type="dt" sz="half" idx="10"/>
          </p:nvPr>
        </p:nvSpPr>
        <p:spPr/>
        <p:txBody>
          <a:bodyPr/>
          <a:lstStyle/>
          <a:p>
            <a:fld id="{6D723AA4-3548-4DF8-ADE3-97B5CC8C3E07}" type="datetimeFigureOut">
              <a:rPr lang="sk-SK" smtClean="0"/>
              <a:t>30.11.2022</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225B1165-E989-47A0-A0DC-51B9D0B122E6}"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381000" y="1143000"/>
            <a:ext cx="8382000" cy="1069848"/>
          </a:xfrm>
        </p:spPr>
        <p:txBody>
          <a:bodyPr anchor="ctr"/>
          <a:lstStyle>
            <a:lvl1pPr>
              <a:defRPr sz="4000" b="0" i="0" cap="none" baseline="0"/>
            </a:lvl1pPr>
          </a:lstStyle>
          <a:p>
            <a:r>
              <a:rPr kumimoji="0" lang="sk-SK"/>
              <a:t>Upravte štýly predlohy textu</a:t>
            </a:r>
            <a:endParaRPr kumimoji="0" lang="en-US"/>
          </a:p>
        </p:txBody>
      </p:sp>
      <p:sp>
        <p:nvSpPr>
          <p:cNvPr id="3" name="Zástupný symbol textu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a:t>Upravte štýl predlohy textu.</a:t>
            </a:r>
          </a:p>
        </p:txBody>
      </p:sp>
      <p:sp>
        <p:nvSpPr>
          <p:cNvPr id="4" name="Zástupný symbol textu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k-SK"/>
              <a:t>Upravte štýl predlohy textu.</a:t>
            </a:r>
          </a:p>
        </p:txBody>
      </p:sp>
      <p:sp>
        <p:nvSpPr>
          <p:cNvPr id="5" name="Zástupný symbol obsahu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sk-SK"/>
              <a:t>Upravte štýl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6" name="Zástupný symbol obsahu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sk-SK"/>
              <a:t>Upravte štýl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26" name="Zástupný symbol dátumu 25"/>
          <p:cNvSpPr>
            <a:spLocks noGrp="1"/>
          </p:cNvSpPr>
          <p:nvPr>
            <p:ph type="dt" sz="half" idx="10"/>
          </p:nvPr>
        </p:nvSpPr>
        <p:spPr/>
        <p:txBody>
          <a:bodyPr rtlCol="0"/>
          <a:lstStyle/>
          <a:p>
            <a:fld id="{6D723AA4-3548-4DF8-ADE3-97B5CC8C3E07}" type="datetimeFigureOut">
              <a:rPr lang="sk-SK" smtClean="0"/>
              <a:t>30.11.2022</a:t>
            </a:fld>
            <a:endParaRPr lang="sk-SK"/>
          </a:p>
        </p:txBody>
      </p:sp>
      <p:sp>
        <p:nvSpPr>
          <p:cNvPr id="27" name="Zástupný symbol čísla snímky 26"/>
          <p:cNvSpPr>
            <a:spLocks noGrp="1"/>
          </p:cNvSpPr>
          <p:nvPr>
            <p:ph type="sldNum" sz="quarter" idx="11"/>
          </p:nvPr>
        </p:nvSpPr>
        <p:spPr/>
        <p:txBody>
          <a:bodyPr rtlCol="0"/>
          <a:lstStyle/>
          <a:p>
            <a:fld id="{225B1165-E989-47A0-A0DC-51B9D0B122E6}" type="slidenum">
              <a:rPr lang="sk-SK" smtClean="0"/>
              <a:t>‹#›</a:t>
            </a:fld>
            <a:endParaRPr lang="sk-SK"/>
          </a:p>
        </p:txBody>
      </p:sp>
      <p:sp>
        <p:nvSpPr>
          <p:cNvPr id="28" name="Zástupný symbol päty 27"/>
          <p:cNvSpPr>
            <a:spLocks noGrp="1"/>
          </p:cNvSpPr>
          <p:nvPr>
            <p:ph type="ftr" sz="quarter" idx="12"/>
          </p:nvPr>
        </p:nvSpPr>
        <p:spPr/>
        <p:txBody>
          <a:bodyPr rtlCol="0"/>
          <a:lstStyle/>
          <a:p>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sk-SK"/>
              <a:t>Upravte štýly predlohy textu</a:t>
            </a:r>
            <a:endParaRPr kumimoji="0" lang="en-US"/>
          </a:p>
        </p:txBody>
      </p:sp>
      <p:sp>
        <p:nvSpPr>
          <p:cNvPr id="3" name="Zástupný symbol dátumu 2"/>
          <p:cNvSpPr>
            <a:spLocks noGrp="1"/>
          </p:cNvSpPr>
          <p:nvPr>
            <p:ph type="dt" sz="half" idx="10"/>
          </p:nvPr>
        </p:nvSpPr>
        <p:spPr>
          <a:xfrm>
            <a:off x="6583680" y="612648"/>
            <a:ext cx="957264" cy="457200"/>
          </a:xfrm>
        </p:spPr>
        <p:txBody>
          <a:bodyPr/>
          <a:lstStyle/>
          <a:p>
            <a:fld id="{6D723AA4-3548-4DF8-ADE3-97B5CC8C3E07}" type="datetimeFigureOut">
              <a:rPr lang="sk-SK" smtClean="0"/>
              <a:t>30.11.2022</a:t>
            </a:fld>
            <a:endParaRPr lang="sk-SK"/>
          </a:p>
        </p:txBody>
      </p:sp>
      <p:sp>
        <p:nvSpPr>
          <p:cNvPr id="4" name="Zástupný symbol päty 3"/>
          <p:cNvSpPr>
            <a:spLocks noGrp="1"/>
          </p:cNvSpPr>
          <p:nvPr>
            <p:ph type="ftr" sz="quarter" idx="11"/>
          </p:nvPr>
        </p:nvSpPr>
        <p:spPr>
          <a:xfrm>
            <a:off x="5257800" y="612648"/>
            <a:ext cx="1325880" cy="457200"/>
          </a:xfrm>
        </p:spPr>
        <p:txBody>
          <a:bodyPr/>
          <a:lstStyle/>
          <a:p>
            <a:endParaRPr lang="sk-SK"/>
          </a:p>
        </p:txBody>
      </p:sp>
      <p:sp>
        <p:nvSpPr>
          <p:cNvPr id="5" name="Zástupný symbol čísla snímky 4"/>
          <p:cNvSpPr>
            <a:spLocks noGrp="1"/>
          </p:cNvSpPr>
          <p:nvPr>
            <p:ph type="sldNum" sz="quarter" idx="12"/>
          </p:nvPr>
        </p:nvSpPr>
        <p:spPr>
          <a:xfrm>
            <a:off x="8174736" y="2272"/>
            <a:ext cx="762000" cy="365760"/>
          </a:xfrm>
        </p:spPr>
        <p:txBody>
          <a:bodyPr/>
          <a:lstStyle/>
          <a:p>
            <a:fld id="{225B1165-E989-47A0-A0DC-51B9D0B122E6}"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6D723AA4-3548-4DF8-ADE3-97B5CC8C3E07}" type="datetimeFigureOut">
              <a:rPr lang="sk-SK" smtClean="0"/>
              <a:t>30.11.2022</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225B1165-E989-47A0-A0DC-51B9D0B122E6}"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353496" y="1101970"/>
            <a:ext cx="3383280" cy="877824"/>
          </a:xfrm>
        </p:spPr>
        <p:txBody>
          <a:bodyPr anchor="b"/>
          <a:lstStyle>
            <a:lvl1pPr algn="l">
              <a:buNone/>
              <a:defRPr sz="1800" b="1"/>
            </a:lvl1pPr>
          </a:lstStyle>
          <a:p>
            <a:r>
              <a:rPr kumimoji="0" lang="sk-SK"/>
              <a:t>Upravte štýly predlohy textu</a:t>
            </a:r>
            <a:endParaRPr kumimoji="0" lang="en-US"/>
          </a:p>
        </p:txBody>
      </p:sp>
      <p:sp>
        <p:nvSpPr>
          <p:cNvPr id="3" name="Zástupný symbol textu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sk-SK"/>
              <a:t>Upravte štýl predlohy textu.</a:t>
            </a:r>
          </a:p>
        </p:txBody>
      </p:sp>
      <p:sp>
        <p:nvSpPr>
          <p:cNvPr id="4" name="Zástupný symbol obsahu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sk-SK"/>
              <a:t>Upravte štýl predlohy textu.</a:t>
            </a:r>
          </a:p>
          <a:p>
            <a:pPr lvl="1" eaLnBrk="1" latinLnBrk="0" hangingPunct="1"/>
            <a:r>
              <a:rPr lang="sk-SK"/>
              <a:t>Druhá úroveň</a:t>
            </a:r>
          </a:p>
          <a:p>
            <a:pPr lvl="2" eaLnBrk="1" latinLnBrk="0" hangingPunct="1"/>
            <a:r>
              <a:rPr lang="sk-SK"/>
              <a:t>Tretia úroveň</a:t>
            </a:r>
          </a:p>
          <a:p>
            <a:pPr lvl="3" eaLnBrk="1" latinLnBrk="0" hangingPunct="1"/>
            <a:r>
              <a:rPr lang="sk-SK"/>
              <a:t>Štvrtá úroveň</a:t>
            </a:r>
          </a:p>
          <a:p>
            <a:pPr lvl="4" eaLnBrk="1" latinLnBrk="0" hangingPunct="1"/>
            <a:r>
              <a:rPr lang="sk-SK"/>
              <a:t>Piata úroveň</a:t>
            </a:r>
            <a:endParaRPr kumimoji="0" lang="en-US"/>
          </a:p>
        </p:txBody>
      </p:sp>
      <p:sp>
        <p:nvSpPr>
          <p:cNvPr id="5" name="Zástupný symbol dátumu 4"/>
          <p:cNvSpPr>
            <a:spLocks noGrp="1"/>
          </p:cNvSpPr>
          <p:nvPr>
            <p:ph type="dt" sz="half" idx="10"/>
          </p:nvPr>
        </p:nvSpPr>
        <p:spPr/>
        <p:txBody>
          <a:bodyPr/>
          <a:lstStyle/>
          <a:p>
            <a:fld id="{6D723AA4-3548-4DF8-ADE3-97B5CC8C3E07}" type="datetimeFigureOut">
              <a:rPr lang="sk-SK" smtClean="0"/>
              <a:t>30.11.2022</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225B1165-E989-47A0-A0DC-51B9D0B122E6}"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sk-SK"/>
              <a:t>Upravte štýly predlohy textu</a:t>
            </a:r>
            <a:endParaRPr kumimoji="0" lang="en-US"/>
          </a:p>
        </p:txBody>
      </p:sp>
      <p:sp>
        <p:nvSpPr>
          <p:cNvPr id="3" name="Zástupný symbol obrázka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sk-SK"/>
              <a:t>Ak chcete pridať obrázok, kliknite na ikonu</a:t>
            </a:r>
            <a:endParaRPr kumimoji="0" lang="en-US" dirty="0"/>
          </a:p>
        </p:txBody>
      </p:sp>
      <p:sp>
        <p:nvSpPr>
          <p:cNvPr id="4" name="Zástupný symbol textu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sk-SK"/>
              <a:t>Upravte štýl predlohy textu.</a:t>
            </a:r>
          </a:p>
        </p:txBody>
      </p:sp>
      <p:sp>
        <p:nvSpPr>
          <p:cNvPr id="5" name="Zástupný symbol dátumu 4"/>
          <p:cNvSpPr>
            <a:spLocks noGrp="1"/>
          </p:cNvSpPr>
          <p:nvPr>
            <p:ph type="dt" sz="half" idx="10"/>
          </p:nvPr>
        </p:nvSpPr>
        <p:spPr/>
        <p:txBody>
          <a:bodyPr/>
          <a:lstStyle/>
          <a:p>
            <a:fld id="{6D723AA4-3548-4DF8-ADE3-97B5CC8C3E07}" type="datetimeFigureOut">
              <a:rPr lang="sk-SK" smtClean="0"/>
              <a:t>30.11.2022</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225B1165-E989-47A0-A0DC-51B9D0B122E6}" type="slidenum">
              <a:rPr lang="sk-SK" smtClean="0"/>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8" name="Obdĺžnik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Obdĺžnik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Obdĺžnik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Obdĺžnik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Obdĺžnik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Zaoblený obdĺžnik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Zaoblený obdĺžnik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Obdĺžni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Obdĺžni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Obdĺžni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Obdĺžni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Obdĺžni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Obdĺžni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Zástupný symbol nadpisu 21"/>
          <p:cNvSpPr>
            <a:spLocks noGrp="1"/>
          </p:cNvSpPr>
          <p:nvPr>
            <p:ph type="title"/>
          </p:nvPr>
        </p:nvSpPr>
        <p:spPr>
          <a:xfrm>
            <a:off x="457200" y="1143000"/>
            <a:ext cx="8229600" cy="1066800"/>
          </a:xfrm>
          <a:prstGeom prst="rect">
            <a:avLst/>
          </a:prstGeom>
        </p:spPr>
        <p:txBody>
          <a:bodyPr vert="horz" anchor="ctr">
            <a:normAutofit/>
          </a:bodyPr>
          <a:lstStyle/>
          <a:p>
            <a:r>
              <a:rPr kumimoji="0" lang="sk-SK"/>
              <a:t>Upravte štýly predlohy textu</a:t>
            </a:r>
            <a:endParaRPr kumimoji="0" lang="en-US"/>
          </a:p>
        </p:txBody>
      </p:sp>
      <p:sp>
        <p:nvSpPr>
          <p:cNvPr id="13" name="Zástupný symbol textu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sk-SK"/>
              <a:t>Upravte štýl predlohy textu.</a:t>
            </a:r>
          </a:p>
          <a:p>
            <a:pPr lvl="1" eaLnBrk="1" latinLnBrk="0" hangingPunct="1"/>
            <a:r>
              <a:rPr kumimoji="0" lang="sk-SK"/>
              <a:t>Druhá úroveň</a:t>
            </a:r>
          </a:p>
          <a:p>
            <a:pPr lvl="2" eaLnBrk="1" latinLnBrk="0" hangingPunct="1"/>
            <a:r>
              <a:rPr kumimoji="0" lang="sk-SK"/>
              <a:t>Tretia úroveň</a:t>
            </a:r>
          </a:p>
          <a:p>
            <a:pPr lvl="3" eaLnBrk="1" latinLnBrk="0" hangingPunct="1"/>
            <a:r>
              <a:rPr kumimoji="0" lang="sk-SK"/>
              <a:t>Štvrtá úroveň</a:t>
            </a:r>
          </a:p>
          <a:p>
            <a:pPr lvl="4" eaLnBrk="1" latinLnBrk="0" hangingPunct="1"/>
            <a:r>
              <a:rPr kumimoji="0" lang="sk-SK"/>
              <a:t>Piata úroveň</a:t>
            </a:r>
            <a:endParaRPr kumimoji="0" lang="en-US"/>
          </a:p>
        </p:txBody>
      </p:sp>
      <p:sp>
        <p:nvSpPr>
          <p:cNvPr id="14" name="Zástupný symbol dátumu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6D723AA4-3548-4DF8-ADE3-97B5CC8C3E07}" type="datetimeFigureOut">
              <a:rPr lang="sk-SK" smtClean="0"/>
              <a:t>30.11.2022</a:t>
            </a:fld>
            <a:endParaRPr lang="sk-SK"/>
          </a:p>
        </p:txBody>
      </p:sp>
      <p:sp>
        <p:nvSpPr>
          <p:cNvPr id="3" name="Zástupný symbol päty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sk-SK"/>
          </a:p>
        </p:txBody>
      </p:sp>
      <p:sp>
        <p:nvSpPr>
          <p:cNvPr id="23" name="Zástupný symbol čísla snímky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25B1165-E989-47A0-A0DC-51B9D0B122E6}"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omoraopatrovateliek.s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hyperlink" Target="mailto:sekretariat@komoraopatrovateliek.sk"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vtisr.sk/buxus/docs/JH/siet_ss.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692697"/>
            <a:ext cx="7772400" cy="720080"/>
          </a:xfrm>
        </p:spPr>
        <p:txBody>
          <a:bodyPr>
            <a:noAutofit/>
          </a:bodyPr>
          <a:lstStyle/>
          <a:p>
            <a:br>
              <a:rPr lang="sk-SK" sz="3200" b="1" dirty="0"/>
            </a:br>
            <a:br>
              <a:rPr lang="sk-SK" sz="3200" b="1" dirty="0"/>
            </a:br>
            <a:br>
              <a:rPr lang="sk-SK" sz="3200" b="1" dirty="0"/>
            </a:br>
            <a:br>
              <a:rPr lang="sk-SK" sz="3200" b="1" dirty="0"/>
            </a:br>
            <a:br>
              <a:rPr lang="sk-SK" sz="3200" b="1" dirty="0"/>
            </a:br>
            <a:br>
              <a:rPr lang="sk-SK" sz="3200" b="1" dirty="0"/>
            </a:br>
            <a:br>
              <a:rPr lang="sk-SK" sz="3200" b="1" dirty="0"/>
            </a:br>
            <a:br>
              <a:rPr lang="sk-SK" sz="3200" b="1" dirty="0"/>
            </a:br>
            <a:br>
              <a:rPr lang="sk-SK" sz="3200" b="1" dirty="0"/>
            </a:br>
            <a:br>
              <a:rPr lang="sk-SK" sz="3200" b="1" dirty="0"/>
            </a:br>
            <a:br>
              <a:rPr lang="sk-SK" sz="3200" b="1" dirty="0"/>
            </a:br>
            <a:br>
              <a:rPr lang="sk-SK" sz="3200" b="1" dirty="0"/>
            </a:br>
            <a:br>
              <a:rPr lang="sk-SK" sz="3200" b="1" dirty="0"/>
            </a:br>
            <a:r>
              <a:rPr lang="sk-SK" sz="3200" b="1" dirty="0"/>
              <a:t>																															</a:t>
            </a:r>
            <a:br>
              <a:rPr lang="sk-SK" sz="3200" b="1" dirty="0"/>
            </a:br>
            <a:br>
              <a:rPr lang="sk-SK" sz="3200" b="1" dirty="0"/>
            </a:br>
            <a:br>
              <a:rPr lang="sk-SK" sz="3200" b="1" dirty="0"/>
            </a:br>
            <a:br>
              <a:rPr lang="sk-SK" sz="3200" b="1" dirty="0"/>
            </a:br>
            <a:br>
              <a:rPr lang="sk-SK" sz="3200" b="1" dirty="0"/>
            </a:br>
            <a:br>
              <a:rPr lang="sk-SK" sz="3200" b="1" dirty="0"/>
            </a:br>
            <a:br>
              <a:rPr lang="sk-SK" sz="3200" b="1" dirty="0"/>
            </a:br>
            <a:br>
              <a:rPr lang="sk-SK" sz="3200" b="1" dirty="0"/>
            </a:br>
            <a:br>
              <a:rPr lang="sk-SK" sz="3200" b="1" dirty="0"/>
            </a:br>
            <a:br>
              <a:rPr lang="sk-SK" sz="3200" b="1" dirty="0"/>
            </a:br>
            <a:br>
              <a:rPr lang="sk-SK" sz="3200" b="1" dirty="0"/>
            </a:br>
            <a:r>
              <a:rPr lang="sk-SK" sz="2400" b="1" dirty="0"/>
              <a:t>X</a:t>
            </a:r>
            <a:r>
              <a:rPr lang="sk-SK" sz="2400" dirty="0"/>
              <a:t>XI. ODBORNÁ KONFERENCIA POSKYTOVATEĽOV SOC.SLUŽIEB </a:t>
            </a:r>
            <a:br>
              <a:rPr lang="sk-SK" sz="2400" dirty="0"/>
            </a:br>
            <a:r>
              <a:rPr lang="sk-SK" sz="2400" dirty="0"/>
              <a:t>23-24.11.2022</a:t>
            </a:r>
          </a:p>
        </p:txBody>
      </p:sp>
      <p:sp>
        <p:nvSpPr>
          <p:cNvPr id="3" name="Podnadpis 2"/>
          <p:cNvSpPr>
            <a:spLocks noGrp="1"/>
          </p:cNvSpPr>
          <p:nvPr>
            <p:ph type="subTitle" idx="1"/>
          </p:nvPr>
        </p:nvSpPr>
        <p:spPr>
          <a:xfrm>
            <a:off x="395536" y="4221088"/>
            <a:ext cx="8496944" cy="1728192"/>
          </a:xfrm>
        </p:spPr>
        <p:txBody>
          <a:bodyPr>
            <a:normAutofit fontScale="25000" lnSpcReduction="20000"/>
          </a:bodyPr>
          <a:lstStyle/>
          <a:p>
            <a:pPr algn="ctr"/>
            <a:r>
              <a:rPr lang="sk-SK" sz="6400" b="1" dirty="0">
                <a:solidFill>
                  <a:srgbClr val="8E3643"/>
                </a:solidFill>
              </a:rPr>
              <a:t>PRÍČINY PROBLÉMU  NEATRAKTÍVNOSTI OPATROVATEĽSKÉHO POVOLANIA  A NAŠE NÁVRHY RIEŠENÍ </a:t>
            </a:r>
            <a:br>
              <a:rPr lang="sk-SK" sz="6400" b="1" dirty="0">
                <a:solidFill>
                  <a:srgbClr val="8E3643"/>
                </a:solidFill>
              </a:rPr>
            </a:br>
            <a:endParaRPr lang="sk-SK" sz="5600" b="1" dirty="0">
              <a:solidFill>
                <a:srgbClr val="8E3643"/>
              </a:solidFill>
            </a:endParaRPr>
          </a:p>
          <a:p>
            <a:pPr algn="ctr"/>
            <a:r>
              <a:rPr lang="sk-SK" sz="4800" b="1" dirty="0"/>
              <a:t>Všeobecné očakávania nadriadených od roly  Opatrovateľa/</a:t>
            </a:r>
            <a:r>
              <a:rPr lang="sk-SK" sz="4800" b="1" dirty="0" err="1"/>
              <a:t>ky</a:t>
            </a:r>
            <a:r>
              <a:rPr lang="sk-SK" sz="4800" b="1" dirty="0"/>
              <a:t> v sociálnych službách</a:t>
            </a:r>
            <a:br>
              <a:rPr lang="sk-SK" sz="4800" b="1" dirty="0"/>
            </a:br>
            <a:r>
              <a:rPr lang="sk-SK" sz="4800" b="1" dirty="0"/>
              <a:t>(prieskum)</a:t>
            </a:r>
          </a:p>
          <a:p>
            <a:r>
              <a:rPr lang="sk-SK" sz="4500" dirty="0"/>
              <a:t>Oslovení  PSS v PO kraji:  515  poskytovateľov </a:t>
            </a:r>
            <a:r>
              <a:rPr lang="sk-SK" sz="4500" dirty="0" err="1"/>
              <a:t>soc.služieb</a:t>
            </a:r>
            <a:r>
              <a:rPr lang="sk-SK" sz="4500" dirty="0"/>
              <a:t> (PSS)</a:t>
            </a:r>
          </a:p>
          <a:p>
            <a:r>
              <a:rPr lang="sk-SK" sz="4500" dirty="0"/>
              <a:t>Metóda: dotazníková, distribúcia do mailových  schránok  získaných z VÚC na základe žiadosti podľa Zákona č. 211/2000 </a:t>
            </a:r>
            <a:r>
              <a:rPr lang="sk-SK" sz="4500" dirty="0" err="1"/>
              <a:t>Z.z</a:t>
            </a:r>
            <a:r>
              <a:rPr lang="sk-SK" sz="4500" dirty="0"/>
              <a:t>.</a:t>
            </a:r>
          </a:p>
          <a:p>
            <a:r>
              <a:rPr lang="sk-SK" sz="4500" dirty="0"/>
              <a:t>Odpoveď poskytli: 139 t.j. cca 33% účasť</a:t>
            </a:r>
          </a:p>
          <a:p>
            <a:r>
              <a:rPr lang="sk-SK" sz="4500" dirty="0"/>
              <a:t>Obdobie : Jún – Júl 2022</a:t>
            </a:r>
          </a:p>
          <a:p>
            <a:r>
              <a:rPr lang="sk-SK" sz="4500" dirty="0"/>
              <a:t>Autor: Komora opatrovateliek Slovenska  - Mgr. Iveta Ždiľová , Dana Grafiková,</a:t>
            </a:r>
          </a:p>
          <a:p>
            <a:r>
              <a:rPr lang="sk-SK" sz="4500" dirty="0">
                <a:hlinkClick r:id="rId3"/>
              </a:rPr>
              <a:t>www.komoraopatrovateliek.sk</a:t>
            </a:r>
            <a:r>
              <a:rPr lang="sk-SK" sz="4500" dirty="0"/>
              <a:t>, mail: </a:t>
            </a:r>
            <a:r>
              <a:rPr lang="sk-SK" sz="4500" dirty="0">
                <a:hlinkClick r:id="rId4"/>
              </a:rPr>
              <a:t>sekretariat@komoraopatrovateliek.sk</a:t>
            </a:r>
            <a:endParaRPr lang="sk-SK" sz="4500" dirty="0"/>
          </a:p>
          <a:p>
            <a:endParaRPr lang="sk-SK" sz="4500" dirty="0"/>
          </a:p>
        </p:txBody>
      </p:sp>
      <p:pic>
        <p:nvPicPr>
          <p:cNvPr id="2050" name="Picture 2" descr="Image result for Hierarchy Carto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1556792"/>
            <a:ext cx="2951981" cy="2170912"/>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ok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504" y="2745499"/>
            <a:ext cx="2985516" cy="947928"/>
          </a:xfrm>
          <a:prstGeom prst="rect">
            <a:avLst/>
          </a:prstGeom>
        </p:spPr>
      </p:pic>
      <p:sp>
        <p:nvSpPr>
          <p:cNvPr id="5" name="BlokTextu 4"/>
          <p:cNvSpPr txBox="1"/>
          <p:nvPr/>
        </p:nvSpPr>
        <p:spPr>
          <a:xfrm>
            <a:off x="251520" y="1556792"/>
            <a:ext cx="7711478" cy="861774"/>
          </a:xfrm>
          <a:prstGeom prst="rect">
            <a:avLst/>
          </a:prstGeom>
          <a:noFill/>
        </p:spPr>
        <p:txBody>
          <a:bodyPr wrap="square" rtlCol="0">
            <a:spAutoFit/>
          </a:bodyPr>
          <a:lstStyle/>
          <a:p>
            <a:r>
              <a:rPr lang="sk-SK" sz="1600" dirty="0">
                <a:solidFill>
                  <a:schemeClr val="bg1"/>
                </a:solidFill>
              </a:rPr>
              <a:t>Čo by sa malo zmeniť, aby </a:t>
            </a:r>
            <a:r>
              <a:rPr lang="sk-SK" sz="1600" dirty="0" err="1">
                <a:solidFill>
                  <a:schemeClr val="bg1"/>
                </a:solidFill>
              </a:rPr>
              <a:t>op.personál</a:t>
            </a:r>
            <a:r>
              <a:rPr lang="sk-SK" sz="1600" dirty="0">
                <a:solidFill>
                  <a:schemeClr val="bg1"/>
                </a:solidFill>
              </a:rPr>
              <a:t> zotrval </a:t>
            </a:r>
          </a:p>
          <a:p>
            <a:r>
              <a:rPr lang="sk-SK" sz="1600" dirty="0">
                <a:solidFill>
                  <a:schemeClr val="bg1"/>
                </a:solidFill>
              </a:rPr>
              <a:t>u svojich zamestnávateľov, nefluktuoval </a:t>
            </a:r>
          </a:p>
          <a:p>
            <a:r>
              <a:rPr lang="sk-SK" sz="1600" dirty="0">
                <a:solidFill>
                  <a:schemeClr val="bg1"/>
                </a:solidFill>
              </a:rPr>
              <a:t>a neodchádzal z profesie?</a:t>
            </a:r>
            <a:r>
              <a:rPr lang="sk-SK" dirty="0"/>
              <a:t>.</a:t>
            </a:r>
          </a:p>
        </p:txBody>
      </p:sp>
    </p:spTree>
    <p:extLst>
      <p:ext uri="{BB962C8B-B14F-4D97-AF65-F5344CB8AC3E}">
        <p14:creationId xmlns:p14="http://schemas.microsoft.com/office/powerpoint/2010/main" val="169462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192" y="836712"/>
            <a:ext cx="8229600" cy="10668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11. Ako vnímate variabilitu a dostupnosť ďalšieho vzdelávania opatrovateľov/liek?</a:t>
            </a:r>
            <a:b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Zástupný symbol obsahu 2"/>
          <p:cNvSpPr>
            <a:spLocks noGrp="1"/>
          </p:cNvSpPr>
          <p:nvPr>
            <p:ph idx="1"/>
          </p:nvPr>
        </p:nvSpPr>
        <p:spPr/>
        <p:txBody>
          <a:bodyPr>
            <a:normAutofit lnSpcReduction="10000"/>
          </a:bodyPr>
          <a:lstStyle/>
          <a:p>
            <a:endParaRPr lang="sk-SK" dirty="0"/>
          </a:p>
          <a:p>
            <a:endParaRPr lang="sk-SK" dirty="0"/>
          </a:p>
          <a:p>
            <a:endParaRPr lang="sk-SK" dirty="0"/>
          </a:p>
          <a:p>
            <a:endParaRPr lang="sk-SK" dirty="0"/>
          </a:p>
          <a:p>
            <a:endParaRPr lang="sk-SK" dirty="0"/>
          </a:p>
          <a:p>
            <a:endParaRPr lang="sk-SK" dirty="0"/>
          </a:p>
          <a:p>
            <a:endParaRPr lang="sk-SK" dirty="0"/>
          </a:p>
          <a:p>
            <a:r>
              <a:rPr lang="sk-SK" sz="2000" dirty="0"/>
              <a:t>72% PSS  vzdelávanie aplikujú v praxi, alebo nad ním uvažujú</a:t>
            </a:r>
          </a:p>
          <a:p>
            <a:r>
              <a:rPr lang="sk-SK" sz="2000" dirty="0"/>
              <a:t>10% PSS príležitosti vidia, ale neplánujú zahrnúť do praxe</a:t>
            </a:r>
          </a:p>
          <a:p>
            <a:r>
              <a:rPr lang="sk-SK" sz="2000" dirty="0"/>
              <a:t>18% PSS nevie, nechce alebo nedali jasnú odpoveď</a:t>
            </a:r>
          </a:p>
        </p:txBody>
      </p:sp>
      <p:pic>
        <p:nvPicPr>
          <p:cNvPr id="5" name="Obrázok 4"/>
          <p:cNvPicPr/>
          <p:nvPr/>
        </p:nvPicPr>
        <p:blipFill rotWithShape="1">
          <a:blip r:embed="rId2"/>
          <a:srcRect l="7830" t="15508" r="35765" b="5366"/>
          <a:stretch/>
        </p:blipFill>
        <p:spPr bwMode="auto">
          <a:xfrm>
            <a:off x="611560" y="1844824"/>
            <a:ext cx="7534448" cy="25202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329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br>
              <a:rPr lang="sk-SK"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13. V čom vidíte hlavné nedostatky žiadateľov/</a:t>
            </a:r>
            <a:r>
              <a:rPr lang="sk-SK"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iek</a:t>
            </a:r>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o prácu na pozíciu opatrovateľa/</a:t>
            </a:r>
            <a:r>
              <a:rPr lang="sk-SK"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ky</a:t>
            </a:r>
            <a:b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sk-SK"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Zástupný symbol obsahu 2"/>
          <p:cNvSpPr>
            <a:spLocks noGrp="1"/>
          </p:cNvSpPr>
          <p:nvPr>
            <p:ph idx="1"/>
          </p:nvPr>
        </p:nvSpPr>
        <p:spPr>
          <a:xfrm>
            <a:off x="467544" y="2708920"/>
            <a:ext cx="8219256" cy="3417243"/>
          </a:xfrm>
        </p:spPr>
        <p:txBody>
          <a:bodyPr>
            <a:normAutofit/>
          </a:bodyPr>
          <a:lstStyle/>
          <a:p>
            <a:r>
              <a:rPr lang="cs-CZ" sz="2000" b="1" dirty="0" err="1"/>
              <a:t>Ľahostajný</a:t>
            </a:r>
            <a:r>
              <a:rPr lang="cs-CZ" sz="2000" b="1" dirty="0"/>
              <a:t> </a:t>
            </a:r>
            <a:r>
              <a:rPr lang="cs-CZ" sz="2000" b="1" dirty="0" err="1"/>
              <a:t>prístup</a:t>
            </a:r>
            <a:r>
              <a:rPr lang="cs-CZ" sz="2000" b="1" dirty="0"/>
              <a:t> k práci, </a:t>
            </a:r>
            <a:r>
              <a:rPr lang="cs-CZ" sz="2000" b="1" dirty="0" err="1"/>
              <a:t>nezáujem</a:t>
            </a:r>
            <a:r>
              <a:rPr lang="cs-CZ" sz="2000" b="1" dirty="0"/>
              <a:t> o </a:t>
            </a:r>
            <a:r>
              <a:rPr lang="cs-CZ" sz="2000" b="1" dirty="0" err="1"/>
              <a:t>prácu</a:t>
            </a:r>
            <a:r>
              <a:rPr lang="cs-CZ" sz="2000" dirty="0"/>
              <a:t> </a:t>
            </a:r>
            <a:r>
              <a:rPr lang="cs-CZ" sz="2000" b="1" dirty="0" err="1"/>
              <a:t>neodbornosť</a:t>
            </a:r>
            <a:r>
              <a:rPr lang="cs-CZ" sz="2000" b="1" dirty="0"/>
              <a:t>, </a:t>
            </a:r>
            <a:r>
              <a:rPr lang="cs-CZ" sz="2000" b="1" dirty="0" err="1"/>
              <a:t>nedostatočné</a:t>
            </a:r>
            <a:r>
              <a:rPr lang="cs-CZ" sz="2000" b="1" dirty="0"/>
              <a:t> </a:t>
            </a:r>
            <a:r>
              <a:rPr lang="cs-CZ" sz="2000" b="1" dirty="0" err="1"/>
              <a:t>vzdelanie</a:t>
            </a:r>
            <a:r>
              <a:rPr lang="cs-CZ" sz="2000" b="1" dirty="0"/>
              <a:t>,</a:t>
            </a:r>
            <a:r>
              <a:rPr lang="cs-CZ" sz="2000" dirty="0"/>
              <a:t> </a:t>
            </a:r>
            <a:r>
              <a:rPr lang="cs-CZ" sz="2000" b="1" dirty="0" err="1"/>
              <a:t>nedostatok</a:t>
            </a:r>
            <a:r>
              <a:rPr lang="cs-CZ" sz="2000" b="1" dirty="0"/>
              <a:t> praxe, </a:t>
            </a:r>
            <a:r>
              <a:rPr lang="cs-CZ" sz="2000" b="1" dirty="0" err="1"/>
              <a:t>skúseností</a:t>
            </a:r>
            <a:r>
              <a:rPr lang="cs-CZ" sz="2000" dirty="0"/>
              <a:t>, </a:t>
            </a:r>
            <a:r>
              <a:rPr lang="cs-CZ" sz="2000" b="1" dirty="0" err="1"/>
              <a:t>komunikácia</a:t>
            </a:r>
            <a:r>
              <a:rPr lang="cs-CZ" sz="2000" b="1" dirty="0"/>
              <a:t>, asertivita a </a:t>
            </a:r>
            <a:r>
              <a:rPr lang="cs-CZ" sz="2000" b="1" dirty="0" err="1"/>
              <a:t>empatia</a:t>
            </a:r>
            <a:r>
              <a:rPr lang="cs-CZ" sz="2000" b="1" dirty="0"/>
              <a:t>,</a:t>
            </a:r>
            <a:r>
              <a:rPr lang="cs-CZ" sz="2000" dirty="0"/>
              <a:t> </a:t>
            </a:r>
            <a:r>
              <a:rPr lang="cs-CZ" sz="2000" b="1" dirty="0" err="1"/>
              <a:t>cestovanie</a:t>
            </a:r>
            <a:r>
              <a:rPr lang="cs-CZ" sz="2000" b="1" dirty="0"/>
              <a:t> za </a:t>
            </a:r>
            <a:r>
              <a:rPr lang="cs-CZ" sz="2000" b="1" dirty="0" err="1"/>
              <a:t>prácou</a:t>
            </a:r>
            <a:r>
              <a:rPr lang="cs-CZ" sz="2000" b="1" dirty="0"/>
              <a:t>, fyzická námaha, </a:t>
            </a:r>
          </a:p>
          <a:p>
            <a:r>
              <a:rPr lang="cs-CZ" sz="2000" dirty="0" err="1"/>
              <a:t>nevedomosť</a:t>
            </a:r>
            <a:r>
              <a:rPr lang="cs-CZ" sz="2000" dirty="0"/>
              <a:t> o </a:t>
            </a:r>
            <a:r>
              <a:rPr lang="cs-CZ" sz="2000" dirty="0" err="1"/>
              <a:t>ľudských</a:t>
            </a:r>
            <a:r>
              <a:rPr lang="cs-CZ" sz="2000" dirty="0"/>
              <a:t> </a:t>
            </a:r>
            <a:r>
              <a:rPr lang="cs-CZ" sz="2000" dirty="0" err="1"/>
              <a:t>právach</a:t>
            </a:r>
            <a:r>
              <a:rPr lang="cs-CZ" sz="2000" dirty="0"/>
              <a:t>, </a:t>
            </a:r>
            <a:r>
              <a:rPr lang="cs-CZ" sz="2000" dirty="0" err="1"/>
              <a:t>nevedia</a:t>
            </a:r>
            <a:r>
              <a:rPr lang="cs-CZ" sz="2000" dirty="0"/>
              <a:t> </a:t>
            </a:r>
            <a:r>
              <a:rPr lang="cs-CZ" sz="2000" dirty="0" err="1"/>
              <a:t>čo</a:t>
            </a:r>
            <a:r>
              <a:rPr lang="cs-CZ" sz="2000" dirty="0"/>
              <a:t> </a:t>
            </a:r>
            <a:r>
              <a:rPr lang="cs-CZ" sz="2000" dirty="0" err="1"/>
              <a:t>ich</a:t>
            </a:r>
            <a:r>
              <a:rPr lang="cs-CZ" sz="2000" dirty="0"/>
              <a:t> </a:t>
            </a:r>
            <a:r>
              <a:rPr lang="cs-CZ" sz="2000" dirty="0" err="1"/>
              <a:t>čaká</a:t>
            </a:r>
            <a:r>
              <a:rPr lang="cs-CZ" sz="2000" dirty="0"/>
              <a:t> </a:t>
            </a:r>
          </a:p>
          <a:p>
            <a:r>
              <a:rPr lang="cs-CZ" sz="2000" dirty="0" err="1"/>
              <a:t>nedostatočné</a:t>
            </a:r>
            <a:r>
              <a:rPr lang="cs-CZ" sz="2000" dirty="0"/>
              <a:t> </a:t>
            </a:r>
            <a:r>
              <a:rPr lang="cs-CZ" sz="2000" dirty="0" err="1"/>
              <a:t>seba</a:t>
            </a:r>
            <a:r>
              <a:rPr lang="cs-CZ" sz="2000" dirty="0"/>
              <a:t> </a:t>
            </a:r>
            <a:r>
              <a:rPr lang="cs-CZ" sz="2000" dirty="0" err="1"/>
              <a:t>hodnotenie</a:t>
            </a:r>
            <a:r>
              <a:rPr lang="cs-CZ" sz="2000" dirty="0"/>
              <a:t>, </a:t>
            </a:r>
            <a:r>
              <a:rPr lang="cs-CZ" sz="2000" dirty="0" err="1"/>
              <a:t>mýlia</a:t>
            </a:r>
            <a:r>
              <a:rPr lang="cs-CZ" sz="2000" dirty="0"/>
              <a:t> si </a:t>
            </a:r>
            <a:r>
              <a:rPr lang="cs-CZ" sz="2000" dirty="0" err="1"/>
              <a:t>prácu</a:t>
            </a:r>
            <a:r>
              <a:rPr lang="cs-CZ" sz="2000" dirty="0"/>
              <a:t> </a:t>
            </a:r>
            <a:r>
              <a:rPr lang="cs-CZ" sz="2000" dirty="0" err="1"/>
              <a:t>opatrovateľky</a:t>
            </a:r>
            <a:r>
              <a:rPr lang="cs-CZ" sz="2000" dirty="0"/>
              <a:t> s </a:t>
            </a:r>
            <a:r>
              <a:rPr lang="cs-CZ" sz="2000" dirty="0" err="1"/>
              <a:t>prácou</a:t>
            </a:r>
            <a:r>
              <a:rPr lang="cs-CZ" sz="2000" dirty="0"/>
              <a:t> </a:t>
            </a:r>
            <a:r>
              <a:rPr lang="cs-CZ" sz="2000" dirty="0" err="1"/>
              <a:t>spoločníčky</a:t>
            </a:r>
            <a:r>
              <a:rPr lang="cs-CZ" sz="2000" dirty="0"/>
              <a:t>, vysoký vek, </a:t>
            </a:r>
            <a:r>
              <a:rPr lang="cs-CZ" sz="2000" dirty="0" err="1"/>
              <a:t>nízky</a:t>
            </a:r>
            <a:r>
              <a:rPr lang="cs-CZ" sz="2000" dirty="0"/>
              <a:t> intelekt, </a:t>
            </a:r>
            <a:r>
              <a:rPr lang="cs-CZ" sz="2000" dirty="0" err="1"/>
              <a:t>jednoduchosť</a:t>
            </a:r>
            <a:r>
              <a:rPr lang="cs-CZ" sz="2000" dirty="0"/>
              <a:t>,</a:t>
            </a:r>
          </a:p>
          <a:p>
            <a:r>
              <a:rPr lang="cs-CZ" sz="2000" dirty="0" err="1"/>
              <a:t>Veľké</a:t>
            </a:r>
            <a:r>
              <a:rPr lang="cs-CZ" sz="2000" dirty="0"/>
              <a:t> </a:t>
            </a:r>
            <a:r>
              <a:rPr lang="cs-CZ" sz="2000" dirty="0" err="1"/>
              <a:t>očakávania</a:t>
            </a:r>
            <a:r>
              <a:rPr lang="cs-CZ" sz="2000" dirty="0"/>
              <a:t> od platu </a:t>
            </a:r>
          </a:p>
        </p:txBody>
      </p:sp>
    </p:spTree>
    <p:extLst>
      <p:ext uri="{BB962C8B-B14F-4D97-AF65-F5344CB8AC3E}">
        <p14:creationId xmlns:p14="http://schemas.microsoft.com/office/powerpoint/2010/main" val="97949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64704"/>
            <a:ext cx="8229600" cy="10668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br>
              <a:rPr lang="sk-SK"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14. Za ideálnych podmienok, aké motivačné prvky by mohli zvýšiť záujem o túto prácu na Slovensku?</a:t>
            </a:r>
            <a:b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sk-SK"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Zástupný symbol obsahu 2"/>
          <p:cNvSpPr>
            <a:spLocks noGrp="1"/>
          </p:cNvSpPr>
          <p:nvPr>
            <p:ph idx="1"/>
          </p:nvPr>
        </p:nvSpPr>
        <p:spPr>
          <a:xfrm>
            <a:off x="467544" y="1916832"/>
            <a:ext cx="8219256" cy="4209331"/>
          </a:xfrm>
        </p:spPr>
        <p:txBody>
          <a:bodyPr>
            <a:normAutofit fontScale="62500" lnSpcReduction="20000"/>
          </a:bodyPr>
          <a:lstStyle/>
          <a:p>
            <a:pPr marL="0" indent="0">
              <a:buNone/>
            </a:pPr>
            <a:r>
              <a:rPr lang="cs-CZ" dirty="0"/>
              <a:t>Respondenti mohli </a:t>
            </a:r>
            <a:r>
              <a:rPr lang="cs-CZ" dirty="0" err="1"/>
              <a:t>označiť</a:t>
            </a:r>
            <a:r>
              <a:rPr lang="cs-CZ" dirty="0"/>
              <a:t> </a:t>
            </a:r>
            <a:r>
              <a:rPr lang="cs-CZ" dirty="0" err="1"/>
              <a:t>viac</a:t>
            </a:r>
            <a:r>
              <a:rPr lang="cs-CZ" dirty="0"/>
              <a:t> z navrhnutých možností. </a:t>
            </a:r>
            <a:r>
              <a:rPr lang="cs-CZ" dirty="0" err="1"/>
              <a:t>Usporiadali</a:t>
            </a:r>
            <a:r>
              <a:rPr lang="cs-CZ" dirty="0"/>
              <a:t> </a:t>
            </a:r>
            <a:r>
              <a:rPr lang="cs-CZ" dirty="0" err="1"/>
              <a:t>sme</a:t>
            </a:r>
            <a:r>
              <a:rPr lang="cs-CZ" dirty="0"/>
              <a:t> </a:t>
            </a:r>
            <a:r>
              <a:rPr lang="cs-CZ" dirty="0" err="1"/>
              <a:t>ich</a:t>
            </a:r>
            <a:r>
              <a:rPr lang="cs-CZ" dirty="0"/>
              <a:t> </a:t>
            </a:r>
            <a:r>
              <a:rPr lang="cs-CZ" dirty="0" err="1"/>
              <a:t>podľa</a:t>
            </a:r>
            <a:r>
              <a:rPr lang="cs-CZ" dirty="0"/>
              <a:t> </a:t>
            </a:r>
            <a:r>
              <a:rPr lang="cs-CZ" dirty="0" err="1"/>
              <a:t>zostupne</a:t>
            </a:r>
            <a:r>
              <a:rPr lang="cs-CZ" dirty="0"/>
              <a:t>, </a:t>
            </a:r>
            <a:r>
              <a:rPr lang="cs-CZ" dirty="0" err="1"/>
              <a:t>podľa</a:t>
            </a:r>
            <a:r>
              <a:rPr lang="cs-CZ" dirty="0"/>
              <a:t> počtu </a:t>
            </a:r>
            <a:r>
              <a:rPr lang="cs-CZ" dirty="0" err="1"/>
              <a:t>výberov</a:t>
            </a:r>
            <a:r>
              <a:rPr lang="cs-CZ" dirty="0"/>
              <a:t>:  </a:t>
            </a:r>
          </a:p>
          <a:p>
            <a:endParaRPr lang="cs-CZ" dirty="0"/>
          </a:p>
          <a:p>
            <a:r>
              <a:rPr lang="cs-CZ" dirty="0"/>
              <a:t>25% </a:t>
            </a:r>
            <a:r>
              <a:rPr lang="cs-CZ" dirty="0" err="1"/>
              <a:t>Vyššia</a:t>
            </a:r>
            <a:r>
              <a:rPr lang="cs-CZ" dirty="0"/>
              <a:t> platová </a:t>
            </a:r>
            <a:r>
              <a:rPr lang="cs-CZ" dirty="0" err="1"/>
              <a:t>trieda</a:t>
            </a:r>
            <a:r>
              <a:rPr lang="cs-CZ" dirty="0"/>
              <a:t> s </a:t>
            </a:r>
            <a:r>
              <a:rPr lang="cs-CZ" dirty="0" err="1"/>
              <a:t>ohľadom</a:t>
            </a:r>
            <a:r>
              <a:rPr lang="cs-CZ" dirty="0"/>
              <a:t> na úroveň </a:t>
            </a:r>
            <a:r>
              <a:rPr lang="cs-CZ" dirty="0" err="1"/>
              <a:t>kvalifikácie</a:t>
            </a:r>
            <a:endParaRPr lang="sk-SK" dirty="0"/>
          </a:p>
          <a:p>
            <a:r>
              <a:rPr lang="cs-CZ" dirty="0"/>
              <a:t>17% </a:t>
            </a:r>
            <a:r>
              <a:rPr lang="cs-CZ" dirty="0" err="1"/>
              <a:t>Nastavenie</a:t>
            </a:r>
            <a:r>
              <a:rPr lang="cs-CZ" dirty="0"/>
              <a:t> </a:t>
            </a:r>
            <a:r>
              <a:rPr lang="cs-CZ" dirty="0" err="1"/>
              <a:t>personálneho</a:t>
            </a:r>
            <a:r>
              <a:rPr lang="cs-CZ" dirty="0"/>
              <a:t> </a:t>
            </a:r>
            <a:r>
              <a:rPr lang="cs-CZ" dirty="0" err="1"/>
              <a:t>normatívu</a:t>
            </a:r>
            <a:r>
              <a:rPr lang="cs-CZ" dirty="0"/>
              <a:t> (</a:t>
            </a:r>
            <a:r>
              <a:rPr lang="cs-CZ" dirty="0" err="1"/>
              <a:t>menej</a:t>
            </a:r>
            <a:r>
              <a:rPr lang="cs-CZ" dirty="0"/>
              <a:t> </a:t>
            </a:r>
            <a:r>
              <a:rPr lang="cs-CZ" dirty="0" err="1"/>
              <a:t>klientov</a:t>
            </a:r>
            <a:r>
              <a:rPr lang="cs-CZ" dirty="0"/>
              <a:t> na 1 op)</a:t>
            </a:r>
            <a:endParaRPr lang="sk-SK" dirty="0"/>
          </a:p>
          <a:p>
            <a:r>
              <a:rPr lang="cs-CZ" dirty="0"/>
              <a:t>13% </a:t>
            </a:r>
            <a:r>
              <a:rPr lang="cs-CZ" dirty="0" err="1"/>
              <a:t>Možnosť</a:t>
            </a:r>
            <a:r>
              <a:rPr lang="cs-CZ" dirty="0"/>
              <a:t> </a:t>
            </a:r>
            <a:r>
              <a:rPr lang="cs-CZ" dirty="0" err="1"/>
              <a:t>skoršieho</a:t>
            </a:r>
            <a:r>
              <a:rPr lang="cs-CZ" dirty="0"/>
              <a:t> odchodu do </a:t>
            </a:r>
            <a:r>
              <a:rPr lang="cs-CZ" dirty="0" err="1"/>
              <a:t>dôchodku</a:t>
            </a:r>
            <a:endParaRPr lang="sk-SK" dirty="0"/>
          </a:p>
          <a:p>
            <a:r>
              <a:rPr lang="cs-CZ" dirty="0"/>
              <a:t>9%   </a:t>
            </a:r>
            <a:r>
              <a:rPr lang="cs-CZ" dirty="0" err="1"/>
              <a:t>Zvýhodnené</a:t>
            </a:r>
            <a:r>
              <a:rPr lang="cs-CZ" dirty="0"/>
              <a:t> </a:t>
            </a:r>
            <a:r>
              <a:rPr lang="cs-CZ" dirty="0" err="1"/>
              <a:t>sadzby</a:t>
            </a:r>
            <a:r>
              <a:rPr lang="cs-CZ" dirty="0"/>
              <a:t> </a:t>
            </a:r>
            <a:r>
              <a:rPr lang="cs-CZ" dirty="0" err="1"/>
              <a:t>soc.a</a:t>
            </a:r>
            <a:r>
              <a:rPr lang="cs-CZ" dirty="0"/>
              <a:t> </a:t>
            </a:r>
            <a:r>
              <a:rPr lang="cs-CZ" dirty="0" err="1"/>
              <a:t>zdrav.poistenia</a:t>
            </a:r>
            <a:endParaRPr lang="sk-SK" dirty="0"/>
          </a:p>
          <a:p>
            <a:r>
              <a:rPr lang="cs-CZ" dirty="0"/>
              <a:t>9%   </a:t>
            </a:r>
            <a:r>
              <a:rPr lang="cs-CZ" dirty="0" err="1"/>
              <a:t>Možnosť</a:t>
            </a:r>
            <a:r>
              <a:rPr lang="cs-CZ" dirty="0"/>
              <a:t> bezplatného </a:t>
            </a:r>
            <a:r>
              <a:rPr lang="cs-CZ" dirty="0" err="1"/>
              <a:t>kúpeľného</a:t>
            </a:r>
            <a:r>
              <a:rPr lang="cs-CZ" dirty="0"/>
              <a:t> pobytu</a:t>
            </a:r>
            <a:endParaRPr lang="sk-SK" dirty="0"/>
          </a:p>
          <a:p>
            <a:r>
              <a:rPr lang="cs-CZ" dirty="0"/>
              <a:t>6%   </a:t>
            </a:r>
            <a:r>
              <a:rPr lang="cs-CZ" dirty="0" err="1"/>
              <a:t>Predĺžená</a:t>
            </a:r>
            <a:r>
              <a:rPr lang="cs-CZ" dirty="0"/>
              <a:t> dovolenka na 6 </a:t>
            </a:r>
            <a:r>
              <a:rPr lang="cs-CZ" dirty="0" err="1"/>
              <a:t>týždňov</a:t>
            </a:r>
            <a:r>
              <a:rPr lang="cs-CZ" dirty="0"/>
              <a:t>/rok</a:t>
            </a:r>
            <a:endParaRPr lang="sk-SK" dirty="0"/>
          </a:p>
          <a:p>
            <a:r>
              <a:rPr lang="cs-CZ" dirty="0"/>
              <a:t>5%   Bezplatné </a:t>
            </a:r>
            <a:r>
              <a:rPr lang="cs-CZ" dirty="0" err="1"/>
              <a:t>cestovanie</a:t>
            </a:r>
            <a:r>
              <a:rPr lang="cs-CZ" dirty="0"/>
              <a:t> </a:t>
            </a:r>
            <a:r>
              <a:rPr lang="cs-CZ" dirty="0" err="1"/>
              <a:t>vlakom</a:t>
            </a:r>
            <a:r>
              <a:rPr lang="cs-CZ" dirty="0"/>
              <a:t>, </a:t>
            </a:r>
            <a:r>
              <a:rPr lang="cs-CZ" dirty="0" err="1"/>
              <a:t>busom</a:t>
            </a:r>
            <a:r>
              <a:rPr lang="cs-CZ" dirty="0"/>
              <a:t>, MHD</a:t>
            </a:r>
            <a:endParaRPr lang="sk-SK" dirty="0"/>
          </a:p>
          <a:p>
            <a:r>
              <a:rPr lang="cs-CZ" dirty="0"/>
              <a:t>5%   Vyšší daňový bonus na </a:t>
            </a:r>
            <a:r>
              <a:rPr lang="cs-CZ" dirty="0" err="1"/>
              <a:t>deti</a:t>
            </a:r>
            <a:endParaRPr lang="sk-SK" dirty="0"/>
          </a:p>
          <a:p>
            <a:r>
              <a:rPr lang="cs-CZ" dirty="0"/>
              <a:t>4%   </a:t>
            </a:r>
            <a:r>
              <a:rPr lang="cs-CZ" dirty="0" err="1"/>
              <a:t>Príspevok</a:t>
            </a:r>
            <a:r>
              <a:rPr lang="cs-CZ" dirty="0"/>
              <a:t> na </a:t>
            </a:r>
            <a:r>
              <a:rPr lang="cs-CZ" dirty="0" err="1"/>
              <a:t>bývanie</a:t>
            </a:r>
            <a:r>
              <a:rPr lang="cs-CZ" dirty="0"/>
              <a:t> </a:t>
            </a:r>
            <a:r>
              <a:rPr lang="cs-CZ" dirty="0" err="1"/>
              <a:t>alebo</a:t>
            </a:r>
            <a:r>
              <a:rPr lang="cs-CZ" dirty="0"/>
              <a:t> </a:t>
            </a:r>
            <a:r>
              <a:rPr lang="cs-CZ" dirty="0" err="1"/>
              <a:t>prednostné</a:t>
            </a:r>
            <a:r>
              <a:rPr lang="cs-CZ" dirty="0"/>
              <a:t> </a:t>
            </a:r>
            <a:r>
              <a:rPr lang="cs-CZ" dirty="0" err="1"/>
              <a:t>nájomné</a:t>
            </a:r>
            <a:endParaRPr lang="sk-SK" dirty="0"/>
          </a:p>
          <a:p>
            <a:r>
              <a:rPr lang="cs-CZ" dirty="0"/>
              <a:t>3%   </a:t>
            </a:r>
            <a:r>
              <a:rPr lang="cs-CZ" dirty="0" err="1"/>
              <a:t>Zvýhodnené</a:t>
            </a:r>
            <a:r>
              <a:rPr lang="cs-CZ" dirty="0"/>
              <a:t> úrazové a životné </a:t>
            </a:r>
            <a:r>
              <a:rPr lang="cs-CZ" dirty="0" err="1"/>
              <a:t>poistenie</a:t>
            </a:r>
            <a:r>
              <a:rPr lang="cs-CZ" dirty="0"/>
              <a:t> pre </a:t>
            </a:r>
            <a:r>
              <a:rPr lang="cs-CZ" dirty="0" err="1"/>
              <a:t>všetkých</a:t>
            </a:r>
            <a:r>
              <a:rPr lang="cs-CZ" dirty="0"/>
              <a:t> </a:t>
            </a:r>
            <a:r>
              <a:rPr lang="cs-CZ" dirty="0" err="1"/>
              <a:t>členov</a:t>
            </a:r>
            <a:r>
              <a:rPr lang="cs-CZ" dirty="0"/>
              <a:t> rodiny</a:t>
            </a:r>
            <a:endParaRPr lang="sk-SK" dirty="0"/>
          </a:p>
          <a:p>
            <a:r>
              <a:rPr lang="cs-CZ" dirty="0"/>
              <a:t>3%   </a:t>
            </a:r>
            <a:r>
              <a:rPr lang="cs-CZ" dirty="0" err="1"/>
              <a:t>Vrátenie</a:t>
            </a:r>
            <a:r>
              <a:rPr lang="cs-CZ" dirty="0"/>
              <a:t> </a:t>
            </a:r>
            <a:r>
              <a:rPr lang="cs-CZ" dirty="0" err="1"/>
              <a:t>doplatkov</a:t>
            </a:r>
            <a:r>
              <a:rPr lang="cs-CZ" dirty="0"/>
              <a:t> za </a:t>
            </a:r>
            <a:r>
              <a:rPr lang="cs-CZ" dirty="0" err="1"/>
              <a:t>lieky</a:t>
            </a:r>
            <a:r>
              <a:rPr lang="cs-CZ" dirty="0"/>
              <a:t> ZP</a:t>
            </a:r>
            <a:endParaRPr lang="sk-SK" dirty="0"/>
          </a:p>
          <a:p>
            <a:r>
              <a:rPr lang="cs-CZ" dirty="0"/>
              <a:t> 1%  </a:t>
            </a:r>
            <a:r>
              <a:rPr lang="cs-CZ" dirty="0" err="1"/>
              <a:t>iná</a:t>
            </a:r>
            <a:endParaRPr lang="sk-SK" dirty="0"/>
          </a:p>
          <a:p>
            <a:endParaRPr lang="sk-SK" dirty="0"/>
          </a:p>
        </p:txBody>
      </p:sp>
    </p:spTree>
    <p:extLst>
      <p:ext uri="{BB962C8B-B14F-4D97-AF65-F5344CB8AC3E}">
        <p14:creationId xmlns:p14="http://schemas.microsoft.com/office/powerpoint/2010/main" val="3394876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10668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sk-SK"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15. Do ktorej skupiny poskytovateľov sociálnych služieb patríte?</a:t>
            </a:r>
            <a:br>
              <a:rPr lang="sk-SK"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sk-SK"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Zástupný symbol obsahu 2"/>
          <p:cNvSpPr>
            <a:spLocks noGrp="1"/>
          </p:cNvSpPr>
          <p:nvPr>
            <p:ph idx="1"/>
          </p:nvPr>
        </p:nvSpPr>
        <p:spPr/>
        <p:txBody>
          <a:bodyPr>
            <a:normAutofit fontScale="92500" lnSpcReduction="20000"/>
          </a:bodyPr>
          <a:lstStyle/>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r>
              <a:rPr lang="sk-SK" sz="2200" dirty="0"/>
              <a:t>59%  Verejný PSS</a:t>
            </a:r>
          </a:p>
          <a:p>
            <a:r>
              <a:rPr lang="sk-SK" sz="2200" dirty="0"/>
              <a:t>41%  Neverejný PSS</a:t>
            </a:r>
          </a:p>
        </p:txBody>
      </p:sp>
      <p:pic>
        <p:nvPicPr>
          <p:cNvPr id="6" name="Obrázok 5"/>
          <p:cNvPicPr/>
          <p:nvPr/>
        </p:nvPicPr>
        <p:blipFill rotWithShape="1">
          <a:blip r:embed="rId2"/>
          <a:srcRect l="5872" t="14559" r="35765" b="5049"/>
          <a:stretch/>
        </p:blipFill>
        <p:spPr bwMode="auto">
          <a:xfrm>
            <a:off x="1043608" y="1916832"/>
            <a:ext cx="6768752" cy="33843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26119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836712"/>
            <a:ext cx="8229600" cy="10668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16. Vaša pozícia v zariadení</a:t>
            </a:r>
            <a:b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Zástupný symbol obsahu 2"/>
          <p:cNvSpPr>
            <a:spLocks noGrp="1"/>
          </p:cNvSpPr>
          <p:nvPr>
            <p:ph idx="1"/>
          </p:nvPr>
        </p:nvSpPr>
        <p:spPr/>
        <p:txBody>
          <a:bodyPr>
            <a:normAutofit fontScale="92500" lnSpcReduction="20000"/>
          </a:bodyPr>
          <a:lstStyle/>
          <a:p>
            <a:endParaRPr lang="sk-SK" dirty="0"/>
          </a:p>
          <a:p>
            <a:endParaRPr lang="sk-SK" dirty="0"/>
          </a:p>
          <a:p>
            <a:endParaRPr lang="sk-SK" dirty="0"/>
          </a:p>
          <a:p>
            <a:endParaRPr lang="sk-SK" dirty="0"/>
          </a:p>
          <a:p>
            <a:endParaRPr lang="sk-SK" dirty="0"/>
          </a:p>
          <a:p>
            <a:endParaRPr lang="sk-SK" dirty="0"/>
          </a:p>
          <a:p>
            <a:endParaRPr lang="sk-SK" dirty="0"/>
          </a:p>
          <a:p>
            <a:endParaRPr lang="sk-SK" dirty="0"/>
          </a:p>
          <a:p>
            <a:endParaRPr lang="sk-SK" dirty="0"/>
          </a:p>
          <a:p>
            <a:r>
              <a:rPr lang="sk-SK" sz="2200" dirty="0"/>
              <a:t>59%  vedúcich </a:t>
            </a:r>
            <a:r>
              <a:rPr lang="sk-SK" sz="2200" dirty="0" err="1"/>
              <a:t>oše-opatrovateľských</a:t>
            </a:r>
            <a:r>
              <a:rPr lang="sk-SK" sz="2200" dirty="0"/>
              <a:t> úsekov</a:t>
            </a:r>
          </a:p>
          <a:p>
            <a:r>
              <a:rPr lang="sk-SK" sz="2200" dirty="0"/>
              <a:t>34%  riaditeľov/liek</a:t>
            </a:r>
          </a:p>
          <a:p>
            <a:r>
              <a:rPr lang="sk-SK" sz="2200" dirty="0"/>
              <a:t>7%    zriaďovatelia</a:t>
            </a:r>
          </a:p>
        </p:txBody>
      </p:sp>
      <p:pic>
        <p:nvPicPr>
          <p:cNvPr id="5" name="Obrázok 4"/>
          <p:cNvPicPr/>
          <p:nvPr/>
        </p:nvPicPr>
        <p:blipFill rotWithShape="1">
          <a:blip r:embed="rId2"/>
          <a:srcRect l="6228" t="14876" r="35765" b="5998"/>
          <a:stretch/>
        </p:blipFill>
        <p:spPr bwMode="auto">
          <a:xfrm>
            <a:off x="1043608" y="1916832"/>
            <a:ext cx="6624736" cy="316835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21553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548680"/>
            <a:ext cx="8229600" cy="432048"/>
          </a:xfrm>
        </p:spPr>
        <p:txBody>
          <a:bodyPr>
            <a:normAutofit/>
          </a:bodyPr>
          <a:lstStyle/>
          <a:p>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VÝSLEDKY PRIESKUMU</a:t>
            </a:r>
            <a:endParaRPr lang="sk-SK" sz="2000" dirty="0"/>
          </a:p>
        </p:txBody>
      </p:sp>
      <p:sp>
        <p:nvSpPr>
          <p:cNvPr id="3" name="Zástupný symbol obsahu 2"/>
          <p:cNvSpPr>
            <a:spLocks noGrp="1"/>
          </p:cNvSpPr>
          <p:nvPr>
            <p:ph idx="1"/>
          </p:nvPr>
        </p:nvSpPr>
        <p:spPr>
          <a:xfrm>
            <a:off x="323528" y="1052736"/>
            <a:ext cx="8229600" cy="5112568"/>
          </a:xfrm>
        </p:spPr>
        <p:txBody>
          <a:bodyPr>
            <a:noAutofit/>
          </a:bodyPr>
          <a:lstStyle/>
          <a:p>
            <a:pPr algn="just"/>
            <a:r>
              <a:rPr lang="sk-SK" sz="1400" b="1" i="1" dirty="0"/>
              <a:t>Hypotéza 1: Opatrovateľský personál je nedostatočný </a:t>
            </a:r>
          </a:p>
          <a:p>
            <a:pPr marL="109728" indent="0" algn="just">
              <a:buNone/>
            </a:pPr>
            <a:r>
              <a:rPr lang="sk-SK" sz="1400" b="1" dirty="0">
                <a:solidFill>
                  <a:srgbClr val="00B050"/>
                </a:solidFill>
              </a:rPr>
              <a:t>POTVRDENÁ </a:t>
            </a:r>
            <a:r>
              <a:rPr lang="sk-SK" sz="1400" dirty="0">
                <a:solidFill>
                  <a:srgbClr val="00B050"/>
                </a:solidFill>
              </a:rPr>
              <a:t>–</a:t>
            </a:r>
            <a:r>
              <a:rPr lang="sk-SK" sz="1400" dirty="0"/>
              <a:t> náročný nábor (Otázka č.2),  fluktuácia opatrovateľov  je skôr nízka a prijateľná(Otázka č.3)  </a:t>
            </a:r>
            <a:r>
              <a:rPr lang="sk-SK" sz="1400" dirty="0" err="1"/>
              <a:t>t.j</a:t>
            </a:r>
            <a:r>
              <a:rPr lang="sk-SK" sz="1400" dirty="0"/>
              <a:t> snaha o udržanie si zamestnancov, a nedostatok opatrovateľov Vás vedie  k zamestnávaniu  ľudí aj bez kvalifikácie (Otázka č.4) (</a:t>
            </a:r>
            <a:r>
              <a:rPr lang="sk-SK" sz="1400" dirty="0">
                <a:solidFill>
                  <a:srgbClr val="C00000"/>
                </a:solidFill>
              </a:rPr>
              <a:t>výzva  HARTMANN – do konca roka 2022)</a:t>
            </a:r>
          </a:p>
          <a:p>
            <a:pPr algn="just"/>
            <a:endParaRPr lang="sk-SK" sz="1400" b="1" dirty="0"/>
          </a:p>
          <a:p>
            <a:pPr algn="just"/>
            <a:r>
              <a:rPr lang="sk-SK" sz="1400" b="1" i="1" dirty="0"/>
              <a:t>Hypotéza 2: Vzdelávanie opatrovateľov/liek  formou 220h  kurzu spĺňa Vaše očakávania,  poskytuje odbornosť a osobnostné predpoklady pre prácu v </a:t>
            </a:r>
            <a:r>
              <a:rPr lang="sk-SK" sz="1400" b="1" i="1" dirty="0" err="1"/>
              <a:t>soc.sl</a:t>
            </a:r>
            <a:r>
              <a:rPr lang="sk-SK" sz="1400" b="1" i="1" dirty="0"/>
              <a:t>.</a:t>
            </a:r>
          </a:p>
          <a:p>
            <a:pPr marL="109728" indent="0" algn="just">
              <a:buNone/>
            </a:pPr>
            <a:r>
              <a:rPr lang="sk-SK" sz="1400" b="1" dirty="0">
                <a:solidFill>
                  <a:srgbClr val="FF0000"/>
                </a:solidFill>
              </a:rPr>
              <a:t>NEPOTVRDENÁ</a:t>
            </a:r>
            <a:r>
              <a:rPr lang="sk-SK" sz="1400" b="1" dirty="0">
                <a:solidFill>
                  <a:srgbClr val="00B050"/>
                </a:solidFill>
              </a:rPr>
              <a:t> </a:t>
            </a:r>
            <a:r>
              <a:rPr lang="sk-SK" sz="1400" dirty="0"/>
              <a:t>– </a:t>
            </a:r>
            <a:r>
              <a:rPr lang="sk-SK" sz="1400" b="1" dirty="0"/>
              <a:t>Osobnostné predpoklady (empatia, trpezlivosť, ochota pomáhať, citlivý prístup</a:t>
            </a:r>
            <a:r>
              <a:rPr lang="sk-SK" sz="1400" dirty="0"/>
              <a:t>  potvrdzuje 64% PSS  – predpokladáme, že  tieto </a:t>
            </a:r>
            <a:r>
              <a:rPr lang="sk-SK" sz="1400" dirty="0" err="1"/>
              <a:t>op</a:t>
            </a:r>
            <a:r>
              <a:rPr lang="sk-SK" sz="1400" dirty="0"/>
              <a:t>. sú súčasťou stabilizovaných kolektívov  naopak viac ako 1/3 respondentov (36% PSS), tieto vlastnosti skôr až úplne nemôžu potvrdiť alebo nevedia  zaujať postoj(Otázka č. 6) </a:t>
            </a:r>
          </a:p>
          <a:p>
            <a:pPr marL="171450" indent="-171450" algn="just">
              <a:buFont typeface="Wingdings" pitchFamily="2" charset="2"/>
              <a:buChar char="Ø"/>
            </a:pPr>
            <a:r>
              <a:rPr lang="sk-SK" sz="1400" dirty="0"/>
              <a:t>Iba 1 respondent vyjadril  úplnú vďačnosť a spokojnosť s kolektívom opatrovateľov/liek vo svojom zariadení ( Otázka č. 7) </a:t>
            </a:r>
          </a:p>
          <a:p>
            <a:pPr marL="171450" indent="-171450" algn="just">
              <a:buFont typeface="Wingdings" pitchFamily="2" charset="2"/>
              <a:buChar char="Ø"/>
            </a:pPr>
            <a:r>
              <a:rPr lang="sk-SK" sz="1400" dirty="0"/>
              <a:t>U absolventov 220h kurzu  a žiadateľov  o prácu </a:t>
            </a:r>
            <a:r>
              <a:rPr lang="sk-SK" sz="1400" dirty="0" err="1"/>
              <a:t>op</a:t>
            </a:r>
            <a:r>
              <a:rPr lang="sk-SK" sz="1400" dirty="0"/>
              <a:t>. v ZSS – PSS vidí nedostatky : </a:t>
            </a:r>
            <a:r>
              <a:rPr lang="cs-CZ" sz="1400" b="1" dirty="0" err="1"/>
              <a:t>Ľahostajný</a:t>
            </a:r>
            <a:r>
              <a:rPr lang="cs-CZ" sz="1400" b="1" dirty="0"/>
              <a:t> </a:t>
            </a:r>
            <a:r>
              <a:rPr lang="cs-CZ" sz="1400" b="1" dirty="0" err="1"/>
              <a:t>prístup</a:t>
            </a:r>
            <a:r>
              <a:rPr lang="cs-CZ" sz="1400" b="1" dirty="0"/>
              <a:t> k práci,</a:t>
            </a:r>
            <a:r>
              <a:rPr lang="cs-CZ" sz="1400" dirty="0"/>
              <a:t> </a:t>
            </a:r>
            <a:r>
              <a:rPr lang="cs-CZ" sz="1400" b="1" dirty="0" err="1"/>
              <a:t>neodbornosť</a:t>
            </a:r>
            <a:r>
              <a:rPr lang="cs-CZ" sz="1400" b="1" dirty="0"/>
              <a:t>, nedostatečné </a:t>
            </a:r>
            <a:r>
              <a:rPr lang="cs-CZ" sz="1400" b="1" dirty="0" err="1"/>
              <a:t>vzdelanie</a:t>
            </a:r>
            <a:r>
              <a:rPr lang="cs-CZ" sz="1400" b="1" dirty="0"/>
              <a:t>,  </a:t>
            </a:r>
            <a:r>
              <a:rPr lang="cs-CZ" sz="1400" b="1" dirty="0" err="1"/>
              <a:t>nedostatok</a:t>
            </a:r>
            <a:r>
              <a:rPr lang="cs-CZ" sz="1400" b="1" dirty="0"/>
              <a:t> praxe, </a:t>
            </a:r>
            <a:r>
              <a:rPr lang="cs-CZ" sz="1400" b="1" dirty="0" err="1"/>
              <a:t>skúseností</a:t>
            </a:r>
            <a:r>
              <a:rPr lang="cs-CZ" sz="1400" b="1" dirty="0"/>
              <a:t> </a:t>
            </a:r>
            <a:r>
              <a:rPr lang="cs-CZ" sz="1400" dirty="0"/>
              <a:t>, nevhodná </a:t>
            </a:r>
            <a:r>
              <a:rPr lang="cs-CZ" sz="1400" b="1" dirty="0" err="1"/>
              <a:t>komunikácia</a:t>
            </a:r>
            <a:r>
              <a:rPr lang="cs-CZ" sz="1400" b="1" dirty="0"/>
              <a:t> a </a:t>
            </a:r>
            <a:r>
              <a:rPr lang="cs-CZ" sz="1400" b="1" dirty="0" err="1"/>
              <a:t>empatia</a:t>
            </a:r>
            <a:r>
              <a:rPr lang="cs-CZ" sz="1400" dirty="0"/>
              <a:t>, </a:t>
            </a:r>
            <a:r>
              <a:rPr lang="cs-CZ" sz="1400" dirty="0" err="1"/>
              <a:t>nevedia</a:t>
            </a:r>
            <a:r>
              <a:rPr lang="cs-CZ" sz="1400" dirty="0"/>
              <a:t>  </a:t>
            </a:r>
            <a:r>
              <a:rPr lang="cs-CZ" sz="1400" dirty="0" err="1"/>
              <a:t>čo</a:t>
            </a:r>
            <a:r>
              <a:rPr lang="cs-CZ" sz="1400" dirty="0"/>
              <a:t> </a:t>
            </a:r>
            <a:r>
              <a:rPr lang="cs-CZ" sz="1400" dirty="0" err="1"/>
              <a:t>ich</a:t>
            </a:r>
            <a:r>
              <a:rPr lang="cs-CZ" sz="1400" dirty="0"/>
              <a:t> </a:t>
            </a:r>
            <a:r>
              <a:rPr lang="cs-CZ" sz="1400" dirty="0" err="1"/>
              <a:t>čaká</a:t>
            </a:r>
            <a:r>
              <a:rPr lang="cs-CZ" sz="1400" dirty="0"/>
              <a:t>, vysoký vek, </a:t>
            </a:r>
            <a:r>
              <a:rPr lang="cs-CZ" sz="1400" dirty="0" err="1"/>
              <a:t>mýlia</a:t>
            </a:r>
            <a:r>
              <a:rPr lang="cs-CZ" sz="1400" dirty="0"/>
              <a:t> si </a:t>
            </a:r>
            <a:r>
              <a:rPr lang="cs-CZ" sz="1400" dirty="0" err="1"/>
              <a:t>prácu</a:t>
            </a:r>
            <a:r>
              <a:rPr lang="cs-CZ" sz="1400" dirty="0"/>
              <a:t> </a:t>
            </a:r>
            <a:r>
              <a:rPr lang="cs-CZ" sz="1400" dirty="0" err="1"/>
              <a:t>opatrovateľky</a:t>
            </a:r>
            <a:r>
              <a:rPr lang="cs-CZ" sz="1400" dirty="0"/>
              <a:t> s </a:t>
            </a:r>
            <a:r>
              <a:rPr lang="cs-CZ" sz="1400" dirty="0" err="1"/>
              <a:t>prácou</a:t>
            </a:r>
            <a:r>
              <a:rPr lang="cs-CZ" sz="1400" dirty="0"/>
              <a:t> </a:t>
            </a:r>
            <a:r>
              <a:rPr lang="cs-CZ" sz="1400" dirty="0" err="1"/>
              <a:t>spoločníčky</a:t>
            </a:r>
            <a:r>
              <a:rPr lang="cs-CZ" sz="1400" dirty="0"/>
              <a:t>, </a:t>
            </a:r>
            <a:r>
              <a:rPr lang="cs-CZ" sz="1400" dirty="0" err="1"/>
              <a:t>atď</a:t>
            </a:r>
            <a:r>
              <a:rPr lang="cs-CZ" sz="1400" dirty="0"/>
              <a:t>. (Otázka č. 14 ) P</a:t>
            </a:r>
            <a:r>
              <a:rPr lang="sk-SK" sz="1400" dirty="0" err="1"/>
              <a:t>redpokladáme</a:t>
            </a:r>
            <a:r>
              <a:rPr lang="sk-SK" sz="1400" dirty="0"/>
              <a:t>, že  tento názor vyplýva  z osobných pohovorov  alebo praxe počas skúšobnej doby </a:t>
            </a:r>
            <a:r>
              <a:rPr lang="sk-SK" sz="1400" dirty="0" err="1"/>
              <a:t>op</a:t>
            </a:r>
            <a:r>
              <a:rPr lang="sk-SK" sz="1400" dirty="0"/>
              <a:t>., </a:t>
            </a:r>
          </a:p>
          <a:p>
            <a:pPr marL="171450" indent="-171450" algn="just">
              <a:buFont typeface="Wingdings" pitchFamily="2" charset="2"/>
              <a:buChar char="Ø"/>
            </a:pPr>
            <a:r>
              <a:rPr lang="sk-SK" sz="1400" b="1" dirty="0"/>
              <a:t>Deficit vedomostí a zručností v praktických oblastiach</a:t>
            </a:r>
            <a:r>
              <a:rPr lang="sk-SK" sz="1400" dirty="0"/>
              <a:t> pozoruje u opatrovateľov/liek 84% PSS(Otázka č.9) </a:t>
            </a:r>
          </a:p>
          <a:p>
            <a:pPr marL="171450" indent="-171450" algn="just">
              <a:buFont typeface="Wingdings" pitchFamily="2" charset="2"/>
              <a:buChar char="Ø"/>
            </a:pPr>
            <a:r>
              <a:rPr lang="sk-SK" sz="1400" dirty="0"/>
              <a:t>Iba 1 odpoveď vyjadrovala </a:t>
            </a:r>
            <a:r>
              <a:rPr lang="sk-SK" sz="1400" dirty="0" err="1"/>
              <a:t>max.spokojnosť</a:t>
            </a:r>
            <a:r>
              <a:rPr lang="sk-SK" sz="1400" dirty="0"/>
              <a:t>: „</a:t>
            </a:r>
            <a:r>
              <a:rPr lang="cs-CZ" sz="1400" dirty="0" err="1"/>
              <a:t>Som</a:t>
            </a:r>
            <a:r>
              <a:rPr lang="cs-CZ" sz="1400" dirty="0"/>
              <a:t> rada, že mám </a:t>
            </a:r>
            <a:r>
              <a:rPr lang="cs-CZ" sz="1400" dirty="0" err="1"/>
              <a:t>opatrovateľky</a:t>
            </a:r>
            <a:r>
              <a:rPr lang="cs-CZ" sz="1400" dirty="0"/>
              <a:t> také, </a:t>
            </a:r>
            <a:r>
              <a:rPr lang="cs-CZ" sz="1400" dirty="0" err="1"/>
              <a:t>aké</a:t>
            </a:r>
            <a:r>
              <a:rPr lang="cs-CZ" sz="1400" dirty="0"/>
              <a:t> </a:t>
            </a:r>
            <a:r>
              <a:rPr lang="cs-CZ" sz="1400" dirty="0" err="1"/>
              <a:t>majú</a:t>
            </a:r>
            <a:r>
              <a:rPr lang="cs-CZ" sz="1400" dirty="0"/>
              <a:t> byť / </a:t>
            </a:r>
            <a:r>
              <a:rPr lang="cs-CZ" sz="1400" dirty="0" err="1"/>
              <a:t>odbornosť</a:t>
            </a:r>
            <a:r>
              <a:rPr lang="cs-CZ" sz="1400" dirty="0"/>
              <a:t>, </a:t>
            </a:r>
            <a:r>
              <a:rPr lang="cs-CZ" sz="1400" dirty="0" err="1"/>
              <a:t>ľudskosť</a:t>
            </a:r>
            <a:r>
              <a:rPr lang="cs-CZ" sz="1400" dirty="0"/>
              <a:t>, </a:t>
            </a:r>
            <a:r>
              <a:rPr lang="cs-CZ" sz="1400" dirty="0" err="1"/>
              <a:t>empatia</a:t>
            </a:r>
            <a:r>
              <a:rPr lang="cs-CZ" sz="1400" dirty="0"/>
              <a:t>, ochota.../ „</a:t>
            </a:r>
            <a:endParaRPr lang="sk-SK" sz="1400" dirty="0"/>
          </a:p>
          <a:p>
            <a:pPr marL="171450" indent="-171450" algn="just">
              <a:buFont typeface="Wingdings" pitchFamily="2" charset="2"/>
              <a:buChar char="Ø"/>
            </a:pPr>
            <a:endParaRPr lang="sk-SK" sz="1400" dirty="0"/>
          </a:p>
          <a:p>
            <a:pPr marL="171450" indent="-171450" algn="just">
              <a:buFont typeface="Wingdings" pitchFamily="2" charset="2"/>
              <a:buChar char="Ø"/>
            </a:pPr>
            <a:endParaRPr lang="sk-SK" sz="1400" dirty="0"/>
          </a:p>
          <a:p>
            <a:pPr algn="just">
              <a:buFont typeface="Wingdings" pitchFamily="2" charset="2"/>
              <a:buChar char="Ø"/>
            </a:pPr>
            <a:endParaRPr lang="sk-SK" sz="1400" dirty="0"/>
          </a:p>
        </p:txBody>
      </p:sp>
    </p:spTree>
    <p:extLst>
      <p:ext uri="{BB962C8B-B14F-4D97-AF65-F5344CB8AC3E}">
        <p14:creationId xmlns:p14="http://schemas.microsoft.com/office/powerpoint/2010/main" val="4075578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29600" cy="1143000"/>
          </a:xfrm>
        </p:spPr>
        <p:txBody>
          <a:bodyPr/>
          <a:lstStyle/>
          <a:p>
            <a:r>
              <a:rPr lang="sk-SK" dirty="0"/>
              <a:t>.</a:t>
            </a:r>
          </a:p>
        </p:txBody>
      </p:sp>
      <p:sp>
        <p:nvSpPr>
          <p:cNvPr id="3" name="Zástupný symbol obsahu 2"/>
          <p:cNvSpPr>
            <a:spLocks noGrp="1"/>
          </p:cNvSpPr>
          <p:nvPr>
            <p:ph idx="1"/>
          </p:nvPr>
        </p:nvSpPr>
        <p:spPr>
          <a:xfrm>
            <a:off x="323528" y="404664"/>
            <a:ext cx="8229600" cy="6453336"/>
          </a:xfrm>
        </p:spPr>
        <p:txBody>
          <a:bodyPr>
            <a:noAutofit/>
          </a:bodyPr>
          <a:lstStyle/>
          <a:p>
            <a:endParaRPr lang="sk-SK" sz="1200" b="1" dirty="0"/>
          </a:p>
          <a:p>
            <a:endParaRPr lang="sk-SK" sz="1200" b="1" dirty="0"/>
          </a:p>
          <a:p>
            <a:pPr algn="just"/>
            <a:r>
              <a:rPr lang="sk-SK" sz="1400" b="1" i="1" dirty="0"/>
              <a:t>Hypotéza č. 3  Vedúci  predstavitelia a nadriadení majú očakávania od opatrovateľského personálu  o praktických zručnostiach,  ktoré presahujú ich kompetencie. </a:t>
            </a:r>
          </a:p>
          <a:p>
            <a:pPr marL="109728" indent="0" algn="just">
              <a:buNone/>
            </a:pPr>
            <a:r>
              <a:rPr lang="sk-SK" sz="1400" b="1" dirty="0">
                <a:solidFill>
                  <a:srgbClr val="00B050"/>
                </a:solidFill>
              </a:rPr>
              <a:t>POTVRDENÉ</a:t>
            </a:r>
            <a:r>
              <a:rPr lang="sk-SK" sz="1400" dirty="0"/>
              <a:t> – Očakávania vedúcich  predstaviteľov  </a:t>
            </a:r>
          </a:p>
          <a:p>
            <a:pPr marL="171450" indent="-171450" algn="just">
              <a:buFont typeface="Wingdings" pitchFamily="2" charset="2"/>
              <a:buChar char="Ø"/>
            </a:pPr>
            <a:r>
              <a:rPr lang="sk-SK" sz="1600" dirty="0"/>
              <a:t>– </a:t>
            </a:r>
            <a:r>
              <a:rPr lang="sk-SK" sz="1600" b="1" dirty="0">
                <a:solidFill>
                  <a:srgbClr val="C00000"/>
                </a:solidFill>
              </a:rPr>
              <a:t>presahujú kompetencie opatrovateľov,</a:t>
            </a:r>
            <a:r>
              <a:rPr lang="sk-SK" sz="1600" dirty="0"/>
              <a:t>  </a:t>
            </a:r>
            <a:r>
              <a:rPr lang="sk-SK" sz="1400" dirty="0"/>
              <a:t>a </a:t>
            </a:r>
            <a:r>
              <a:rPr lang="sk-SK" sz="1200" dirty="0"/>
              <a:t>viaceré zasahujú do kompetencií iných odborných aj zdravotníckych pracovníkov, sestier, psychológov, RHB, </a:t>
            </a:r>
            <a:r>
              <a:rPr lang="sk-SK" sz="1200" dirty="0" err="1"/>
              <a:t>soc.prac</a:t>
            </a:r>
            <a:r>
              <a:rPr lang="sk-SK" sz="1200" dirty="0"/>
              <a:t>. </a:t>
            </a:r>
            <a:r>
              <a:rPr lang="sk-SK" sz="1200" dirty="0" err="1"/>
              <a:t>atď</a:t>
            </a:r>
            <a:r>
              <a:rPr lang="sk-SK" sz="1200" dirty="0"/>
              <a:t>, </a:t>
            </a:r>
            <a:r>
              <a:rPr lang="sk-SK" sz="1200" b="1" dirty="0"/>
              <a:t>napr. vedomosti zo psychológie, psychologické zručnosti,  </a:t>
            </a:r>
            <a:r>
              <a:rPr lang="sk-SK" sz="1200" b="1" dirty="0" err="1"/>
              <a:t>psychosociálny</a:t>
            </a:r>
            <a:r>
              <a:rPr lang="sk-SK" sz="1200" b="1" dirty="0"/>
              <a:t> výcvik, </a:t>
            </a:r>
            <a:r>
              <a:rPr lang="sk-SK" sz="1200" b="1" dirty="0" err="1"/>
              <a:t>psychohygiena</a:t>
            </a:r>
            <a:r>
              <a:rPr lang="sk-SK" sz="1200" b="1" dirty="0"/>
              <a:t>, zvládanie stresových situácií; vedomosti zo zdravotnej oblasti, o veku a </a:t>
            </a:r>
            <a:r>
              <a:rPr lang="sk-SK" sz="1200" b="1" dirty="0" err="1"/>
              <a:t>Dg</a:t>
            </a:r>
            <a:r>
              <a:rPr lang="sk-SK" sz="1200" b="1" dirty="0"/>
              <a:t>./ chorobách, špecifiká správania sa klientov a komunikácia s nimi podľa zdravotných diagnóz; zvládanie špecifických potrieb klientov, napr. agresívneho klienta; rehabilitačná , IRP(</a:t>
            </a:r>
            <a:r>
              <a:rPr lang="sk-SK" sz="1200" dirty="0" err="1"/>
              <a:t>Individ.rozvojové</a:t>
            </a:r>
            <a:r>
              <a:rPr lang="sk-SK" sz="1200" dirty="0"/>
              <a:t> plány), právne minimum (Otázka č.10); </a:t>
            </a:r>
          </a:p>
          <a:p>
            <a:pPr marL="0" indent="0" algn="just">
              <a:buNone/>
            </a:pPr>
            <a:endParaRPr lang="sk-SK" sz="1400" dirty="0"/>
          </a:p>
          <a:p>
            <a:pPr algn="just"/>
            <a:r>
              <a:rPr lang="sk-SK" sz="1400" b="1" i="1" dirty="0"/>
              <a:t>Hypotéza č.4  Opatrovatelia  potrebujú  </a:t>
            </a:r>
            <a:r>
              <a:rPr lang="sk-SK" sz="1400" b="1" i="1" dirty="0" err="1"/>
              <a:t>dovzdelanie</a:t>
            </a:r>
            <a:r>
              <a:rPr lang="sk-SK" sz="1400" b="1" i="1" dirty="0"/>
              <a:t>  v záujme  zvýšenia atraktivity povolania a zlepšenia pracovných podmienok </a:t>
            </a:r>
          </a:p>
          <a:p>
            <a:pPr marL="109728" indent="0" algn="just">
              <a:buNone/>
            </a:pPr>
            <a:r>
              <a:rPr lang="sk-SK" sz="1400" b="1" dirty="0">
                <a:solidFill>
                  <a:srgbClr val="00B050"/>
                </a:solidFill>
              </a:rPr>
              <a:t>POTVRDENÉ</a:t>
            </a:r>
          </a:p>
          <a:p>
            <a:pPr marL="109728" indent="0" algn="just">
              <a:buNone/>
            </a:pPr>
            <a:r>
              <a:rPr lang="sk-SK" sz="1200" dirty="0"/>
              <a:t>očakávania respondentov (H3) sú skôr zdravotníckeho charakteru = zvýšenie počtu odborných zdravotných pracovníkov v ZSS; </a:t>
            </a:r>
          </a:p>
          <a:p>
            <a:pPr algn="just">
              <a:buFont typeface="Wingdings" pitchFamily="2" charset="2"/>
              <a:buChar char="Ø"/>
            </a:pPr>
            <a:r>
              <a:rPr lang="sk-SK" sz="1200" dirty="0"/>
              <a:t> Nástroje, ktorými dokáže byť nápomocný opatrovateľský personál pre spoluprácu so zdravotným aj sociálnym pracovníkom:</a:t>
            </a:r>
            <a:endParaRPr lang="sk-SK" sz="1200" b="1" i="1" dirty="0"/>
          </a:p>
          <a:p>
            <a:pPr marL="109728" indent="0" algn="just">
              <a:buNone/>
            </a:pPr>
            <a:r>
              <a:rPr lang="sk-SK" sz="1200" b="1" dirty="0"/>
              <a:t>Biografia, Validácia, Bazálna stimulácia, </a:t>
            </a:r>
            <a:r>
              <a:rPr lang="sk-SK" sz="1200" b="1" dirty="0" err="1"/>
              <a:t>Kinestetika</a:t>
            </a:r>
            <a:r>
              <a:rPr lang="sk-SK" sz="1200" b="1" dirty="0"/>
              <a:t>, </a:t>
            </a:r>
            <a:r>
              <a:rPr lang="sk-SK" sz="1200" b="1" dirty="0" err="1"/>
              <a:t>Reminiscenčné</a:t>
            </a:r>
            <a:r>
              <a:rPr lang="sk-SK" sz="1200" b="1" dirty="0"/>
              <a:t> metódy  atď.</a:t>
            </a:r>
          </a:p>
          <a:p>
            <a:pPr marL="109728" indent="0" algn="just">
              <a:buNone/>
            </a:pPr>
            <a:r>
              <a:rPr lang="sk-SK" sz="1200" dirty="0"/>
              <a:t>- sú zároveň akousi  </a:t>
            </a:r>
            <a:r>
              <a:rPr lang="sk-SK" sz="1200" dirty="0" err="1"/>
              <a:t>psychosociálnou</a:t>
            </a:r>
            <a:r>
              <a:rPr lang="sk-SK" sz="1200" dirty="0"/>
              <a:t>  prípravou, veľmi vhodnou pre opatrovateľský personál. Ich používanie v praxi  pomáha opatrovateľom  pochopiť  klienta , jeho správanie, zaujať empatickejší prístup a predchádzať konfliktom, vytvárať pohodu a komfort.</a:t>
            </a:r>
          </a:p>
          <a:p>
            <a:pPr algn="just">
              <a:buFont typeface="Wingdings" pitchFamily="2" charset="2"/>
              <a:buChar char="Ø"/>
            </a:pPr>
            <a:r>
              <a:rPr lang="sk-SK" sz="1200" dirty="0"/>
              <a:t>Vzdelávanie opatrovateľ. </a:t>
            </a:r>
            <a:r>
              <a:rPr lang="sk-SK" sz="1200" dirty="0" err="1"/>
              <a:t>pers</a:t>
            </a:r>
            <a:r>
              <a:rPr lang="sk-SK" sz="1200" dirty="0"/>
              <a:t>. v odbornejších a populárnejších oblastiach môže pomôcť zatraktívniť povolanie. </a:t>
            </a:r>
          </a:p>
          <a:p>
            <a:pPr algn="just">
              <a:buFont typeface="Wingdings" pitchFamily="2" charset="2"/>
              <a:buChar char="Ø"/>
            </a:pPr>
            <a:r>
              <a:rPr lang="sk-SK" sz="1200" dirty="0"/>
              <a:t>Zvyšovanie nárokov na profesionálny prístup  </a:t>
            </a:r>
            <a:r>
              <a:rPr lang="sk-SK" sz="1200" b="1" dirty="0"/>
              <a:t>MUSÍ </a:t>
            </a:r>
            <a:r>
              <a:rPr lang="sk-SK" sz="1200" dirty="0"/>
              <a:t>byť aj primerane finančne ohodnotené. </a:t>
            </a:r>
          </a:p>
          <a:p>
            <a:pPr algn="just">
              <a:buFont typeface="Wingdings" pitchFamily="2" charset="2"/>
              <a:buChar char="Ø"/>
            </a:pPr>
            <a:endParaRPr lang="sk-SK" sz="1400" dirty="0"/>
          </a:p>
          <a:p>
            <a:pPr marL="0" indent="0" algn="just">
              <a:buNone/>
            </a:pPr>
            <a:endParaRPr lang="sk-SK" sz="1400" dirty="0"/>
          </a:p>
        </p:txBody>
      </p:sp>
    </p:spTree>
    <p:extLst>
      <p:ext uri="{BB962C8B-B14F-4D97-AF65-F5344CB8AC3E}">
        <p14:creationId xmlns:p14="http://schemas.microsoft.com/office/powerpoint/2010/main" val="3190046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764704"/>
            <a:ext cx="8229600" cy="629816"/>
          </a:xfrm>
        </p:spPr>
        <p:txBody>
          <a:bodyPr>
            <a:normAutofit/>
          </a:bodyPr>
          <a:lstStyle/>
          <a:p>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Analýza pracovného potenciálu</a:t>
            </a:r>
            <a:endParaRPr lang="sk-SK" sz="2000" dirty="0"/>
          </a:p>
        </p:txBody>
      </p:sp>
      <p:sp>
        <p:nvSpPr>
          <p:cNvPr id="3" name="Zástupný symbol obsahu 2"/>
          <p:cNvSpPr>
            <a:spLocks noGrp="1"/>
          </p:cNvSpPr>
          <p:nvPr>
            <p:ph idx="1"/>
          </p:nvPr>
        </p:nvSpPr>
        <p:spPr>
          <a:xfrm>
            <a:off x="467544" y="1340768"/>
            <a:ext cx="8229600" cy="5760640"/>
          </a:xfrm>
        </p:spPr>
        <p:txBody>
          <a:bodyPr>
            <a:normAutofit fontScale="47500" lnSpcReduction="20000"/>
          </a:bodyPr>
          <a:lstStyle/>
          <a:p>
            <a:pPr algn="just"/>
            <a:r>
              <a:rPr lang="sk-SK" sz="4400" b="1" dirty="0"/>
              <a:t>Generácia X(1965-1979) </a:t>
            </a:r>
            <a:r>
              <a:rPr lang="sk-SK" sz="4400" dirty="0"/>
              <a:t>- deti s kľúčom na krku, resp. </a:t>
            </a:r>
            <a:r>
              <a:rPr lang="sk-SK" sz="4400" dirty="0" err="1"/>
              <a:t>Husákove</a:t>
            </a:r>
            <a:r>
              <a:rPr lang="sk-SK" sz="4400" dirty="0"/>
              <a:t> deti – dnes: vyšší vek, syndróm vyhorenia, fyzická a psychická vyčerpanosť, strata ilúzie na zlepšenie, rezignácia, osobné zdravotné problémy, odchod do predčasného dôchodku, alebo do iných profesií</a:t>
            </a:r>
          </a:p>
          <a:p>
            <a:pPr algn="just"/>
            <a:r>
              <a:rPr lang="sk-SK" sz="4400" b="1" dirty="0"/>
              <a:t>Generácia Y, Z (1980-2009)</a:t>
            </a:r>
            <a:r>
              <a:rPr lang="sk-SK" sz="4400" dirty="0"/>
              <a:t> – vek internetu a </a:t>
            </a:r>
            <a:r>
              <a:rPr lang="sk-SK" sz="4400" dirty="0" err="1"/>
              <a:t>dig</a:t>
            </a:r>
            <a:r>
              <a:rPr lang="sk-SK" sz="4400" dirty="0"/>
              <a:t>. technológií, orientovaná viac na akademické vzdelanie, konzumizmus, individualizmus. Častejšie alergie, psychózy, mentálne disfunkcie, pokles kognitívnych schopností, komunikačných zručností (</a:t>
            </a:r>
            <a:r>
              <a:rPr lang="sk-SK" sz="2500" dirty="0"/>
              <a:t>Zdroj: </a:t>
            </a:r>
            <a:r>
              <a:rPr lang="sk-SK" sz="2500" dirty="0" err="1"/>
              <a:t>Wikipédia</a:t>
            </a:r>
            <a:r>
              <a:rPr lang="sk-SK" sz="3600" dirty="0"/>
              <a:t>), </a:t>
            </a:r>
            <a:r>
              <a:rPr lang="sk-SK" sz="4400" dirty="0"/>
              <a:t>pretrhnuté väzby medzi generáciami, neprijímanie staroby ako prirodzeného procesu;</a:t>
            </a:r>
          </a:p>
          <a:p>
            <a:pPr algn="just"/>
            <a:r>
              <a:rPr lang="sk-SK" sz="4400" dirty="0"/>
              <a:t>Netrpezlivosť, nároky na výkon práce a mzdu sú v rozpore, neochota pracovať nadčas, snaha o udržanie vlastného komfortu, </a:t>
            </a:r>
            <a:r>
              <a:rPr lang="sk-SK" sz="4400" dirty="0" err="1"/>
              <a:t>súperivosť</a:t>
            </a:r>
            <a:r>
              <a:rPr lang="sk-SK" sz="4400" dirty="0"/>
              <a:t> </a:t>
            </a:r>
            <a:r>
              <a:rPr lang="sk-SK" sz="4400" dirty="0" err="1"/>
              <a:t>vs</a:t>
            </a:r>
            <a:r>
              <a:rPr lang="sk-SK" sz="4400" dirty="0"/>
              <a:t>. tolerancia</a:t>
            </a:r>
          </a:p>
          <a:p>
            <a:pPr algn="just"/>
            <a:r>
              <a:rPr lang="sk-SK" sz="4400" b="1" dirty="0"/>
              <a:t>Generácia Alfa (po r.2010)</a:t>
            </a:r>
            <a:r>
              <a:rPr lang="sk-SK" sz="4400" dirty="0"/>
              <a:t> – nositelia bremena </a:t>
            </a:r>
            <a:r>
              <a:rPr lang="sk-SK" sz="4400" dirty="0" err="1"/>
              <a:t>stárnutia</a:t>
            </a:r>
            <a:r>
              <a:rPr lang="sk-SK" sz="4400" dirty="0"/>
              <a:t> populácie. OSN predpokladá, že do r.2050 bude na 1 seniora menej ako dvaja pracujúci. </a:t>
            </a:r>
          </a:p>
        </p:txBody>
      </p:sp>
    </p:spTree>
    <p:extLst>
      <p:ext uri="{BB962C8B-B14F-4D97-AF65-F5344CB8AC3E}">
        <p14:creationId xmlns:p14="http://schemas.microsoft.com/office/powerpoint/2010/main" val="1569100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64704"/>
            <a:ext cx="8229600" cy="485800"/>
          </a:xfrm>
        </p:spPr>
        <p:txBody>
          <a:bodyPr>
            <a:normAutofit/>
          </a:bodyPr>
          <a:lstStyle/>
          <a:p>
            <a:r>
              <a:rPr lang="sk-SK"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PreČO</a:t>
            </a:r>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opatrovatelia </a:t>
            </a:r>
            <a:r>
              <a:rPr lang="sk-SK"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odcháDZAJÚ</a:t>
            </a:r>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sk-SK" sz="2000" dirty="0"/>
          </a:p>
        </p:txBody>
      </p:sp>
      <p:sp>
        <p:nvSpPr>
          <p:cNvPr id="3" name="Zástupný symbol obsahu 2"/>
          <p:cNvSpPr>
            <a:spLocks noGrp="1"/>
          </p:cNvSpPr>
          <p:nvPr>
            <p:ph idx="1"/>
          </p:nvPr>
        </p:nvSpPr>
        <p:spPr>
          <a:xfrm>
            <a:off x="107504" y="1340768"/>
            <a:ext cx="8496944" cy="5904656"/>
          </a:xfrm>
        </p:spPr>
        <p:txBody>
          <a:bodyPr>
            <a:normAutofit fontScale="77500" lnSpcReduction="20000"/>
          </a:bodyPr>
          <a:lstStyle/>
          <a:p>
            <a:pPr lvl="1" algn="just"/>
            <a:r>
              <a:rPr lang="sk-SK" sz="2300" dirty="0">
                <a:solidFill>
                  <a:schemeClr val="tx1"/>
                </a:solidFill>
              </a:rPr>
              <a:t>Zdravotný a sociálny  systém  </a:t>
            </a:r>
            <a:r>
              <a:rPr lang="sk-SK" sz="2300" b="1" dirty="0">
                <a:solidFill>
                  <a:schemeClr val="tx1"/>
                </a:solidFill>
              </a:rPr>
              <a:t>zneužíva altruizmus</a:t>
            </a:r>
            <a:r>
              <a:rPr lang="sk-SK" sz="2300" dirty="0">
                <a:solidFill>
                  <a:schemeClr val="tx1"/>
                </a:solidFill>
              </a:rPr>
              <a:t>, svojich zamestnancov . </a:t>
            </a:r>
            <a:r>
              <a:rPr lang="sk-SK" sz="2300" b="1" dirty="0">
                <a:solidFill>
                  <a:schemeClr val="tx1"/>
                </a:solidFill>
              </a:rPr>
              <a:t>Odkázaný človek aj opatrovateľ/</a:t>
            </a:r>
            <a:r>
              <a:rPr lang="sk-SK" sz="2300" b="1" dirty="0" err="1">
                <a:solidFill>
                  <a:schemeClr val="tx1"/>
                </a:solidFill>
              </a:rPr>
              <a:t>ka</a:t>
            </a:r>
            <a:r>
              <a:rPr lang="sk-SK" sz="2300" b="1" dirty="0">
                <a:solidFill>
                  <a:schemeClr val="tx1"/>
                </a:solidFill>
              </a:rPr>
              <a:t> sú </a:t>
            </a:r>
            <a:r>
              <a:rPr lang="sk-SK" sz="2300" dirty="0">
                <a:solidFill>
                  <a:schemeClr val="tx1"/>
                </a:solidFill>
              </a:rPr>
              <a:t>rukojemníkmi a obeťami v </a:t>
            </a:r>
            <a:r>
              <a:rPr lang="sk-SK" sz="2300" dirty="0" err="1">
                <a:solidFill>
                  <a:schemeClr val="tx1"/>
                </a:solidFill>
              </a:rPr>
              <a:t>zacyklenom</a:t>
            </a:r>
            <a:r>
              <a:rPr lang="sk-SK" sz="2300" dirty="0">
                <a:solidFill>
                  <a:schemeClr val="tx1"/>
                </a:solidFill>
              </a:rPr>
              <a:t>  kolabujúcom systéme</a:t>
            </a:r>
          </a:p>
          <a:p>
            <a:pPr lvl="1" algn="just"/>
            <a:r>
              <a:rPr lang="sk-SK" sz="2300" dirty="0">
                <a:solidFill>
                  <a:schemeClr val="tx1"/>
                </a:solidFill>
              </a:rPr>
              <a:t>Práca nezabezpečuje človeku </a:t>
            </a:r>
            <a:r>
              <a:rPr lang="sk-SK" sz="2300" b="1" dirty="0">
                <a:solidFill>
                  <a:schemeClr val="tx1"/>
                </a:solidFill>
              </a:rPr>
              <a:t>dôstojnú životnú úroveň a príjem</a:t>
            </a:r>
            <a:r>
              <a:rPr lang="sk-SK" sz="2300" dirty="0">
                <a:solidFill>
                  <a:schemeClr val="tx1"/>
                </a:solidFill>
              </a:rPr>
              <a:t>, ktorý nesmie byť nižší ako minimálna mzda(podľa čl.36 ods.1 Ústavy SR).  </a:t>
            </a:r>
            <a:r>
              <a:rPr lang="sk-SK" sz="2300" b="1" dirty="0">
                <a:solidFill>
                  <a:schemeClr val="tx1"/>
                </a:solidFill>
              </a:rPr>
              <a:t>NIE JE TO POSLANIE!</a:t>
            </a:r>
            <a:r>
              <a:rPr lang="sk-SK" sz="2300" dirty="0">
                <a:solidFill>
                  <a:schemeClr val="tx1"/>
                </a:solidFill>
              </a:rPr>
              <a:t> </a:t>
            </a:r>
            <a:r>
              <a:rPr lang="sk-SK" sz="2300" b="1" dirty="0">
                <a:solidFill>
                  <a:schemeClr val="tx1"/>
                </a:solidFill>
              </a:rPr>
              <a:t>NIE JE TO CHARITA! Je to práca s poslaním.</a:t>
            </a:r>
          </a:p>
          <a:p>
            <a:pPr lvl="1" algn="just"/>
            <a:r>
              <a:rPr lang="sk-SK" sz="2300" b="1" dirty="0">
                <a:solidFill>
                  <a:schemeClr val="tx1"/>
                </a:solidFill>
              </a:rPr>
              <a:t>PRVÁ LÍNIA </a:t>
            </a:r>
            <a:r>
              <a:rPr lang="sk-SK" sz="2300" dirty="0">
                <a:solidFill>
                  <a:schemeClr val="tx1"/>
                </a:solidFill>
              </a:rPr>
              <a:t>– povinnosti na úkor vlastného zdravia a bezpečnosti vlastnej rodiny </a:t>
            </a:r>
            <a:r>
              <a:rPr lang="sk-SK" sz="2300" b="1" dirty="0">
                <a:solidFill>
                  <a:schemeClr val="tx1"/>
                </a:solidFill>
              </a:rPr>
              <a:t>(C-19)</a:t>
            </a:r>
          </a:p>
          <a:p>
            <a:pPr lvl="1" algn="just"/>
            <a:r>
              <a:rPr lang="sk-SK" sz="2300" b="1" dirty="0">
                <a:solidFill>
                  <a:schemeClr val="tx1"/>
                </a:solidFill>
              </a:rPr>
              <a:t>Fyzická a  psychická náročnosť</a:t>
            </a:r>
            <a:r>
              <a:rPr lang="sk-SK" sz="2300" dirty="0">
                <a:solidFill>
                  <a:schemeClr val="tx1"/>
                </a:solidFill>
              </a:rPr>
              <a:t>! Ťažké zdravotné stavy – nedostatok zdravotníckych zamestnancov, ilegálny výkon </a:t>
            </a:r>
            <a:r>
              <a:rPr lang="sk-SK" sz="2300" dirty="0" err="1">
                <a:solidFill>
                  <a:schemeClr val="tx1"/>
                </a:solidFill>
              </a:rPr>
              <a:t>ošetr</a:t>
            </a:r>
            <a:r>
              <a:rPr lang="sk-SK" sz="2300" dirty="0">
                <a:solidFill>
                  <a:schemeClr val="tx1"/>
                </a:solidFill>
              </a:rPr>
              <a:t>. činností – vysoká  zodpovednosť za ľudský život. </a:t>
            </a:r>
          </a:p>
          <a:p>
            <a:pPr lvl="1" algn="just"/>
            <a:r>
              <a:rPr lang="sk-SK" sz="2300" dirty="0">
                <a:solidFill>
                  <a:schemeClr val="tx1"/>
                </a:solidFill>
              </a:rPr>
              <a:t>Mentálna nestabilita až agresivita klientov, </a:t>
            </a:r>
            <a:r>
              <a:rPr lang="sk-SK" sz="2300" dirty="0" err="1">
                <a:solidFill>
                  <a:schemeClr val="tx1"/>
                </a:solidFill>
              </a:rPr>
              <a:t>psychiatr</a:t>
            </a:r>
            <a:r>
              <a:rPr lang="sk-SK" sz="2300" dirty="0">
                <a:solidFill>
                  <a:schemeClr val="tx1"/>
                </a:solidFill>
              </a:rPr>
              <a:t>. </a:t>
            </a:r>
            <a:r>
              <a:rPr lang="sk-SK" sz="2300" dirty="0" err="1">
                <a:solidFill>
                  <a:schemeClr val="tx1"/>
                </a:solidFill>
              </a:rPr>
              <a:t>Dg</a:t>
            </a:r>
            <a:r>
              <a:rPr lang="sk-SK" sz="2300" dirty="0">
                <a:solidFill>
                  <a:schemeClr val="tx1"/>
                </a:solidFill>
              </a:rPr>
              <a:t>., slovné a fyzické útoky na personál; následné PN, ktoré tiež ovplyvnia výšku  mzdy. </a:t>
            </a:r>
          </a:p>
          <a:p>
            <a:pPr lvl="1" algn="just"/>
            <a:r>
              <a:rPr lang="sk-SK" sz="2300" dirty="0">
                <a:solidFill>
                  <a:schemeClr val="tx1"/>
                </a:solidFill>
              </a:rPr>
              <a:t>Nemajú dostatok informácií  o zdravotných stavoch, nevedia konať preventívne, </a:t>
            </a:r>
            <a:r>
              <a:rPr lang="sk-SK" sz="2300" b="1" dirty="0">
                <a:solidFill>
                  <a:schemeClr val="tx1"/>
                </a:solidFill>
              </a:rPr>
              <a:t>bez dostatočnej odbornej a psychologickej prípravy.</a:t>
            </a:r>
          </a:p>
          <a:p>
            <a:pPr lvl="1" algn="just"/>
            <a:r>
              <a:rPr lang="sk-SK" sz="2300" b="1" dirty="0">
                <a:solidFill>
                  <a:schemeClr val="tx1"/>
                </a:solidFill>
              </a:rPr>
              <a:t>Nedostatok  mužov </a:t>
            </a:r>
            <a:r>
              <a:rPr lang="sk-SK" sz="2300" dirty="0">
                <a:solidFill>
                  <a:schemeClr val="tx1"/>
                </a:solidFill>
              </a:rPr>
              <a:t>(práve kvôli nízkym mzdám, neprijateľným pre živiteľa  rodiny) pri práci s ťažkými klientmi (kumulatívne  pracujú  s viac ako niekoľko ton  hmotnosti  denne) ohrozuje zdravie žien. </a:t>
            </a:r>
          </a:p>
          <a:p>
            <a:pPr lvl="1" algn="just"/>
            <a:r>
              <a:rPr lang="sk-SK" sz="2300" b="1" dirty="0">
                <a:solidFill>
                  <a:schemeClr val="tx1"/>
                </a:solidFill>
              </a:rPr>
              <a:t>Krivý  personálny normatív </a:t>
            </a:r>
            <a:r>
              <a:rPr lang="sk-SK" sz="2300" dirty="0">
                <a:solidFill>
                  <a:schemeClr val="tx1"/>
                </a:solidFill>
              </a:rPr>
              <a:t>– nedostatok  </a:t>
            </a:r>
            <a:r>
              <a:rPr lang="sk-SK" sz="2300" dirty="0" err="1">
                <a:solidFill>
                  <a:schemeClr val="tx1"/>
                </a:solidFill>
              </a:rPr>
              <a:t>opatr</a:t>
            </a:r>
            <a:r>
              <a:rPr lang="sk-SK" sz="2300" dirty="0">
                <a:solidFill>
                  <a:schemeClr val="tx1"/>
                </a:solidFill>
              </a:rPr>
              <a:t>. personálu na počet  imobilných (viac ako 10 ležiacich na 1 opatrovateľa/ku)  .  </a:t>
            </a:r>
          </a:p>
          <a:p>
            <a:pPr lvl="1" algn="just"/>
            <a:r>
              <a:rPr lang="sk-SK" sz="2300" dirty="0">
                <a:solidFill>
                  <a:schemeClr val="tx1"/>
                </a:solidFill>
              </a:rPr>
              <a:t>Mnohé odchádzajú zo zdravotných dôvodov, lebo prácu fyzicky alebo psychicky nezvládajú</a:t>
            </a:r>
            <a:endParaRPr lang="sk-SK" dirty="0"/>
          </a:p>
        </p:txBody>
      </p:sp>
    </p:spTree>
    <p:extLst>
      <p:ext uri="{BB962C8B-B14F-4D97-AF65-F5344CB8AC3E}">
        <p14:creationId xmlns:p14="http://schemas.microsoft.com/office/powerpoint/2010/main" val="861180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576064"/>
          </a:xfrm>
        </p:spPr>
        <p:txBody>
          <a:bodyPr>
            <a:normAutofit/>
          </a:bodyPr>
          <a:lstStyle/>
          <a:p>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Návrhy KOS 1/3 </a:t>
            </a:r>
            <a:endParaRPr lang="sk-SK" sz="2000" dirty="0"/>
          </a:p>
        </p:txBody>
      </p:sp>
      <p:sp>
        <p:nvSpPr>
          <p:cNvPr id="3" name="Zástupný symbol obsahu 2"/>
          <p:cNvSpPr>
            <a:spLocks noGrp="1"/>
          </p:cNvSpPr>
          <p:nvPr>
            <p:ph idx="1"/>
          </p:nvPr>
        </p:nvSpPr>
        <p:spPr>
          <a:xfrm>
            <a:off x="179512" y="1196752"/>
            <a:ext cx="8517632" cy="5472608"/>
          </a:xfrm>
        </p:spPr>
        <p:txBody>
          <a:bodyPr>
            <a:normAutofit fontScale="25000" lnSpcReduction="20000"/>
          </a:bodyPr>
          <a:lstStyle/>
          <a:p>
            <a:pPr algn="just">
              <a:lnSpc>
                <a:spcPct val="120000"/>
              </a:lnSpc>
              <a:buFont typeface="Wingdings" pitchFamily="2" charset="2"/>
              <a:buChar char="Ø"/>
            </a:pPr>
            <a:r>
              <a:rPr lang="sk-SK" sz="4400" b="1" dirty="0"/>
              <a:t>Zmeniť POSTOJ</a:t>
            </a:r>
            <a:r>
              <a:rPr lang="sk-SK" sz="4400" dirty="0"/>
              <a:t>! Holistický  prístup nielen  ku klientovi, ale aj k zamestnancom.  Všetci majú </a:t>
            </a:r>
            <a:r>
              <a:rPr lang="sk-SK" sz="4400" dirty="0" err="1"/>
              <a:t>bio-psycho-soc.potreby</a:t>
            </a:r>
            <a:r>
              <a:rPr lang="sk-SK" sz="4400" dirty="0"/>
              <a:t>.</a:t>
            </a:r>
          </a:p>
          <a:p>
            <a:pPr algn="just">
              <a:lnSpc>
                <a:spcPct val="120000"/>
              </a:lnSpc>
              <a:buFont typeface="Wingdings" pitchFamily="2" charset="2"/>
              <a:buChar char="Ø"/>
            </a:pPr>
            <a:r>
              <a:rPr lang="sk-SK" sz="4400" b="1" dirty="0"/>
              <a:t>SPOLUPRÁCA! </a:t>
            </a:r>
            <a:r>
              <a:rPr lang="sk-SK" sz="4400" dirty="0"/>
              <a:t>Smerovanie k uznaniu a úcte k práci toho druhého - základný predpoklad úspešnej spolupráce. </a:t>
            </a:r>
          </a:p>
          <a:p>
            <a:pPr algn="just">
              <a:lnSpc>
                <a:spcPct val="120000"/>
              </a:lnSpc>
            </a:pPr>
            <a:r>
              <a:rPr lang="sk-SK" sz="4400" dirty="0"/>
              <a:t>     Opatrovatelia sú  rovnocenní členova tímu,  pýtať sa ich na názor,  prejaviť dôveru, vyjadriť uznanie verejne. </a:t>
            </a:r>
          </a:p>
          <a:p>
            <a:pPr algn="just">
              <a:lnSpc>
                <a:spcPct val="120000"/>
              </a:lnSpc>
            </a:pPr>
            <a:r>
              <a:rPr lang="sk-SK" sz="4400" dirty="0"/>
              <a:t>     Zapájať aj ekonomický, administratívny a sociálny  úsek  do aktivít s klientmi (nie sú to len čísla). </a:t>
            </a:r>
          </a:p>
          <a:p>
            <a:pPr algn="just">
              <a:lnSpc>
                <a:spcPct val="120000"/>
              </a:lnSpc>
            </a:pPr>
            <a:r>
              <a:rPr lang="sk-SK" sz="4400" dirty="0"/>
              <a:t>     Osloviť vodcovské typy  v kolektíve zamestnancov s dôverou a snahou  cez nich viac komunikovať s ostatnými.</a:t>
            </a:r>
          </a:p>
          <a:p>
            <a:pPr algn="just">
              <a:lnSpc>
                <a:spcPct val="120000"/>
              </a:lnSpc>
              <a:buFont typeface="Wingdings" pitchFamily="2" charset="2"/>
              <a:buChar char="Ø"/>
            </a:pPr>
            <a:r>
              <a:rPr lang="sk-SK" sz="4400" b="1" dirty="0"/>
              <a:t>PRIMERANÁ MZDA – v SR je prioritou! Nízke platy už jednoducho nie sú únosné!!!!</a:t>
            </a:r>
          </a:p>
          <a:p>
            <a:pPr marL="365760" lvl="1" indent="-256032" algn="just">
              <a:lnSpc>
                <a:spcPct val="120000"/>
              </a:lnSpc>
              <a:buClr>
                <a:schemeClr val="accent3"/>
              </a:buClr>
              <a:buFont typeface="Wingdings" pitchFamily="2" charset="2"/>
              <a:buChar char="§"/>
            </a:pPr>
            <a:r>
              <a:rPr lang="sk-SK" sz="4400" dirty="0">
                <a:solidFill>
                  <a:schemeClr val="tx1"/>
                </a:solidFill>
              </a:rPr>
              <a:t>     V ČR, podľa ich štúdie z prostredia  </a:t>
            </a:r>
            <a:r>
              <a:rPr lang="sk-SK" sz="4400" dirty="0" err="1">
                <a:solidFill>
                  <a:schemeClr val="tx1"/>
                </a:solidFill>
              </a:rPr>
              <a:t>soc.služieb</a:t>
            </a:r>
            <a:r>
              <a:rPr lang="sk-SK" sz="4400" dirty="0">
                <a:solidFill>
                  <a:schemeClr val="tx1"/>
                </a:solidFill>
              </a:rPr>
              <a:t>, je plat až na x .mieste. Predchádzajú mu vzťahy na pracovisku, pracovné podmienky, dostatok pracovných, zdvíhacích, manipulačných a ochranných pomôcok., Mnohým  práca dáva zmysel , ostávajú lebo  je dobrý kolektív, spolupráca s vedením a tvoria dobrý a funkčný tím . Žiaľ v SR je platové ohodnotenie, žalostne nízke,  až likvidačné, vzhľadom na náročnosť povolania a  životné náklady , preto to považujeme za PRIORITU? </a:t>
            </a:r>
          </a:p>
          <a:p>
            <a:pPr marL="365760" lvl="1" indent="-256032" algn="just">
              <a:lnSpc>
                <a:spcPct val="120000"/>
              </a:lnSpc>
              <a:buClr>
                <a:schemeClr val="accent3"/>
              </a:buClr>
              <a:buFont typeface="Wingdings" pitchFamily="2" charset="2"/>
              <a:buChar char="§"/>
            </a:pPr>
            <a:r>
              <a:rPr lang="sk-SK" sz="4400" dirty="0">
                <a:solidFill>
                  <a:schemeClr val="tx1"/>
                </a:solidFill>
              </a:rPr>
              <a:t>      </a:t>
            </a:r>
            <a:r>
              <a:rPr lang="sk-SK" sz="4400" b="1" dirty="0">
                <a:solidFill>
                  <a:schemeClr val="tx1"/>
                </a:solidFill>
              </a:rPr>
              <a:t>Zákonník práce </a:t>
            </a:r>
            <a:r>
              <a:rPr lang="sk-SK" sz="4400" dirty="0">
                <a:solidFill>
                  <a:schemeClr val="tx1"/>
                </a:solidFill>
              </a:rPr>
              <a:t>definuje</a:t>
            </a:r>
            <a:r>
              <a:rPr lang="sk-SK" sz="4400" b="1" dirty="0">
                <a:solidFill>
                  <a:schemeClr val="tx1"/>
                </a:solidFill>
              </a:rPr>
              <a:t> </a:t>
            </a:r>
            <a:r>
              <a:rPr lang="sk-SK" sz="4400" dirty="0">
                <a:solidFill>
                  <a:schemeClr val="tx1"/>
                </a:solidFill>
              </a:rPr>
              <a:t>6 st. náročnosti</a:t>
            </a:r>
            <a:r>
              <a:rPr lang="sk-SK" sz="4400" b="1" dirty="0">
                <a:solidFill>
                  <a:schemeClr val="tx1"/>
                </a:solidFill>
              </a:rPr>
              <a:t>, kde  3. stupeň náročnosti </a:t>
            </a:r>
            <a:r>
              <a:rPr lang="sk-SK" sz="4400" dirty="0">
                <a:solidFill>
                  <a:schemeClr val="tx1"/>
                </a:solidFill>
              </a:rPr>
              <a:t>práce  zodpovedá práci s menej zložitou agendou, pri ktorej  zodpovedáte za zdravie iných osôb alebo práce, ktoré si vyžadujú zvýšenú fyzickú námahu. Tu  jednoznačne vidíme pozíciu OP. </a:t>
            </a:r>
          </a:p>
          <a:p>
            <a:pPr algn="just">
              <a:lnSpc>
                <a:spcPct val="120000"/>
              </a:lnSpc>
              <a:buFont typeface="Wingdings" pitchFamily="2" charset="2"/>
              <a:buChar char="§"/>
            </a:pPr>
            <a:r>
              <a:rPr lang="sk-SK" sz="4400" b="1" dirty="0">
                <a:solidFill>
                  <a:srgbClr val="C00000"/>
                </a:solidFill>
              </a:rPr>
              <a:t>     Od 1.1.2023  má byť minimálna mzda 700 EUR. Pri 3.st.náročnosti s koeficientom 1,4 bude minimálna mzda 932 EUR – to by mal byť odrazový mostík, bez nadčasov a služieb.</a:t>
            </a:r>
          </a:p>
          <a:p>
            <a:pPr algn="just">
              <a:lnSpc>
                <a:spcPct val="120000"/>
              </a:lnSpc>
            </a:pPr>
            <a:r>
              <a:rPr lang="sk-SK" sz="4400" b="1" dirty="0"/>
              <a:t>     Spravodlivé financovanie </a:t>
            </a:r>
            <a:r>
              <a:rPr lang="sk-SK" sz="4400" dirty="0"/>
              <a:t> verejných aj neverejných PSS,  zo strany MPSVR a MZ SR, ZP.   PSS by  si nemali konkurovať, ale vytvárať sieť a dopĺňať sa.  Obzvlášť mestá  a obce  by mali pochopiť, že  konkurencia vzniká tam, kde ponuka prevyšuje dopyt, čo sa o sociálnej oblasti nedá povedať.  Hľadajme ľudský spôsob  </a:t>
            </a:r>
            <a:r>
              <a:rPr lang="sk-SK" sz="4400" dirty="0" err="1"/>
              <a:t>ko-exitencie</a:t>
            </a:r>
            <a:r>
              <a:rPr lang="sk-SK" sz="4400" dirty="0"/>
              <a:t> v záujme celku. </a:t>
            </a:r>
          </a:p>
          <a:p>
            <a:pPr lvl="0" algn="just">
              <a:lnSpc>
                <a:spcPct val="120000"/>
              </a:lnSpc>
              <a:buFont typeface="Wingdings" pitchFamily="2" charset="2"/>
              <a:buChar char="Ø"/>
            </a:pPr>
            <a:r>
              <a:rPr lang="sk-SK" sz="4400" b="1" dirty="0"/>
              <a:t>Odborná príprava  u PSS </a:t>
            </a:r>
            <a:r>
              <a:rPr lang="sk-SK" sz="4400" dirty="0"/>
              <a:t>- Zohľadniť  potreby  odbornej prípravy zamestnancov podľa orientácie  a skladby klientov a do/vzdelávanie a tréning  zamestnancov priamo na pracovisku  - zodpovednosť  zamestnávateľa. Klienti, ktorí sú prijímateľmi komplexnej dlhodobej starostlivosti v ZSS aj v domácnosti sú prevažne ľudia s progresívne sa zhoršujúcim  zdravotným  stavom a komorbiditami, o ktorých musí byť  opatrovateľka  nielen  informovaná, ale aj primerane zaškolená., aby vedela predvídať , dodržať správny pracovný postup a ochrániť zdravie  aj majetok klienta, ale aj svoje zdravie. Lepšie to nebude!</a:t>
            </a:r>
          </a:p>
          <a:p>
            <a:pPr algn="just">
              <a:lnSpc>
                <a:spcPct val="120000"/>
              </a:lnSpc>
              <a:buFont typeface="Wingdings" pitchFamily="2" charset="2"/>
              <a:buChar char="§"/>
            </a:pPr>
            <a:r>
              <a:rPr lang="sk-SK" sz="4400" dirty="0"/>
              <a:t>     Oslovte   sestry  z oddelení, a  s dlhodobou praxou .  Mohli by si privyrobiť ako lektorky v ZSS a poskytnúť zamestnancom </a:t>
            </a:r>
            <a:r>
              <a:rPr lang="sk-SK" sz="4400" dirty="0" err="1"/>
              <a:t>vhľad</a:t>
            </a:r>
            <a:r>
              <a:rPr lang="sk-SK" sz="4400" dirty="0"/>
              <a:t> do </a:t>
            </a:r>
            <a:r>
              <a:rPr lang="sk-SK" sz="4400" dirty="0" err="1"/>
              <a:t>špecificity</a:t>
            </a:r>
            <a:r>
              <a:rPr lang="sk-SK" sz="4400" dirty="0"/>
              <a:t>  interných, kožných, neurologických, psychiatrických a iných </a:t>
            </a:r>
            <a:r>
              <a:rPr lang="sk-SK" sz="4400" dirty="0" err="1"/>
              <a:t>Dg</a:t>
            </a:r>
            <a:r>
              <a:rPr lang="sk-SK" sz="4400" dirty="0"/>
              <a:t>. , pomôcť zadefinovať prijateľné hranice asistencie pomocného personálu. </a:t>
            </a:r>
          </a:p>
          <a:p>
            <a:pPr algn="just">
              <a:lnSpc>
                <a:spcPct val="120000"/>
              </a:lnSpc>
              <a:buFont typeface="Wingdings" pitchFamily="2" charset="2"/>
              <a:buChar char="§"/>
            </a:pPr>
            <a:r>
              <a:rPr lang="sk-SK" sz="4400" dirty="0"/>
              <a:t>     Požiadajte dodávateľov o zaškolenie personálu na používanie napr. </a:t>
            </a:r>
            <a:r>
              <a:rPr lang="sk-SK" sz="4400" dirty="0" err="1"/>
              <a:t>inko</a:t>
            </a:r>
            <a:r>
              <a:rPr lang="sk-SK" sz="4400" dirty="0"/>
              <a:t> pomôcok (..koľko ľudí ich nevie správne používať.) , Iné témy: Biografia, Validácia, </a:t>
            </a:r>
            <a:r>
              <a:rPr lang="sk-SK" sz="4400" dirty="0" err="1"/>
              <a:t>Kinestetika</a:t>
            </a:r>
            <a:r>
              <a:rPr lang="sk-SK" sz="4400" dirty="0"/>
              <a:t>,, Bazálna stimulácia,  základ starostlivosti  o </a:t>
            </a:r>
            <a:r>
              <a:rPr lang="sk-SK" sz="4400" dirty="0" err="1"/>
              <a:t>Alzheimer</a:t>
            </a:r>
            <a:r>
              <a:rPr lang="sk-SK" sz="4400" dirty="0"/>
              <a:t>  a </a:t>
            </a:r>
            <a:r>
              <a:rPr lang="sk-SK" sz="4400" dirty="0" err="1"/>
              <a:t>Parkinsonovej</a:t>
            </a:r>
            <a:r>
              <a:rPr lang="sk-SK" sz="4400" dirty="0"/>
              <a:t> </a:t>
            </a:r>
            <a:r>
              <a:rPr lang="sk-SK" sz="4400" dirty="0" err="1"/>
              <a:t>dg</a:t>
            </a:r>
            <a:r>
              <a:rPr lang="sk-SK" sz="4400" dirty="0"/>
              <a:t>-  voľné  dostupné videá im premietajte počas prestávok, napr. popoludní po pol hodine .</a:t>
            </a:r>
          </a:p>
          <a:p>
            <a:pPr algn="just">
              <a:lnSpc>
                <a:spcPct val="120000"/>
              </a:lnSpc>
              <a:buFont typeface="Wingdings" pitchFamily="2" charset="2"/>
              <a:buChar char="Ø"/>
            </a:pPr>
            <a:r>
              <a:rPr lang="sk-SK" sz="4400" b="1" dirty="0"/>
              <a:t>Edukácia klienta a rodiny  </a:t>
            </a:r>
            <a:r>
              <a:rPr lang="sk-SK" sz="4400" dirty="0"/>
              <a:t>o špecifikách </a:t>
            </a:r>
            <a:r>
              <a:rPr lang="sk-SK" sz="4400" dirty="0" err="1"/>
              <a:t>Dg</a:t>
            </a:r>
            <a:r>
              <a:rPr lang="sk-SK" sz="4400" dirty="0"/>
              <a:t>. rodinného príslušníka, o povinnostiach prevencie úrazov, spolupráci klienta  s personálom, aby  poznali  svoje hranice, aj hranice personálu.</a:t>
            </a:r>
          </a:p>
          <a:p>
            <a:pPr algn="just">
              <a:buFont typeface="Wingdings" pitchFamily="2" charset="2"/>
              <a:buChar char="§"/>
            </a:pPr>
            <a:endParaRPr lang="sk-SK" dirty="0"/>
          </a:p>
        </p:txBody>
      </p:sp>
    </p:spTree>
    <p:extLst>
      <p:ext uri="{BB962C8B-B14F-4D97-AF65-F5344CB8AC3E}">
        <p14:creationId xmlns:p14="http://schemas.microsoft.com/office/powerpoint/2010/main" val="3168085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2696"/>
            <a:ext cx="8229600" cy="504056"/>
          </a:xfrm>
        </p:spPr>
        <p:txBody>
          <a:bodyPr>
            <a:normAutofit/>
          </a:bodyPr>
          <a:lstStyle/>
          <a:p>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SYSTÉMOVÉ </a:t>
            </a:r>
            <a:r>
              <a:rPr lang="sk-SK"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prÍČINY</a:t>
            </a:r>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sk-SK"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PROBlÉMU</a:t>
            </a:r>
            <a:endParaRPr lang="sk-SK" sz="2000" dirty="0"/>
          </a:p>
        </p:txBody>
      </p:sp>
      <p:sp>
        <p:nvSpPr>
          <p:cNvPr id="3" name="Zástupný symbol obsahu 2"/>
          <p:cNvSpPr>
            <a:spLocks noGrp="1"/>
          </p:cNvSpPr>
          <p:nvPr>
            <p:ph idx="1"/>
          </p:nvPr>
        </p:nvSpPr>
        <p:spPr>
          <a:xfrm>
            <a:off x="467544" y="1196752"/>
            <a:ext cx="8229600" cy="4757160"/>
          </a:xfrm>
        </p:spPr>
        <p:txBody>
          <a:bodyPr>
            <a:normAutofit lnSpcReduction="10000"/>
          </a:bodyPr>
          <a:lstStyle/>
          <a:p>
            <a:pPr algn="just"/>
            <a:r>
              <a:rPr lang="sk-SK" sz="2000" b="1" i="1" dirty="0"/>
              <a:t>Príčina 1:</a:t>
            </a:r>
            <a:r>
              <a:rPr lang="sk-SK" sz="2000" dirty="0"/>
              <a:t> </a:t>
            </a:r>
            <a:r>
              <a:rPr lang="sk-SK" sz="2000" b="1" dirty="0"/>
              <a:t>Reforma soc. služieb od r. 2009 a DEINŠTITUCIONALIZÁCIA </a:t>
            </a:r>
            <a:r>
              <a:rPr lang="sk-SK" sz="2000" dirty="0"/>
              <a:t>–  zvyšovanie prevádzkových nákladov znižovaním kapacít v nových ZSS, -redukcia/eliminácia zdravotníckych pracovníkov, - oddelenie opatrovateľskej práce od zdravotníckej a sociálnej, - premiešanie rôznych druhov soc. služieb v  ZSS, - zvýšenie počtu klientov s vyšším st. odkázanosti, často v kombinácii so psychiatrickými Dg. </a:t>
            </a:r>
            <a:r>
              <a:rPr lang="sk-SK" sz="2000" b="1" dirty="0">
                <a:solidFill>
                  <a:srgbClr val="C00000"/>
                </a:solidFill>
              </a:rPr>
              <a:t>= sťaženie pracovných podmienok,  vytvorenie obrazu  podradnej „špinavej“  práce nehodnej primeranej odmeny, nefunkčný  a neodborný personálny  normatív, </a:t>
            </a:r>
          </a:p>
          <a:p>
            <a:pPr algn="just"/>
            <a:endParaRPr lang="sk-SK" sz="2000" b="1" dirty="0">
              <a:solidFill>
                <a:srgbClr val="C00000"/>
              </a:solidFill>
            </a:endParaRPr>
          </a:p>
          <a:p>
            <a:pPr algn="just"/>
            <a:r>
              <a:rPr lang="sk-SK" sz="2000" b="1" i="1" dirty="0"/>
              <a:t>Príčina 2:</a:t>
            </a:r>
            <a:r>
              <a:rPr lang="sk-SK" sz="2000" dirty="0"/>
              <a:t> </a:t>
            </a:r>
            <a:r>
              <a:rPr lang="sk-SK" sz="2000" b="1" dirty="0"/>
              <a:t>Vzdelávanie opatrovateľov/liek </a:t>
            </a:r>
            <a:r>
              <a:rPr lang="sk-SK" sz="2000" dirty="0"/>
              <a:t>– ani zdravotné ani sociálne, bez perspektívy, cez </a:t>
            </a:r>
            <a:r>
              <a:rPr lang="sk-SK" sz="2000" dirty="0" err="1"/>
              <a:t>UPSVaR</a:t>
            </a:r>
            <a:r>
              <a:rPr lang="sk-SK" sz="2000" dirty="0"/>
              <a:t> s orientáciou na nezamestnaných , nie ochotných a osobnostne vhodných pre prácu opatrovateľa/</a:t>
            </a:r>
            <a:r>
              <a:rPr lang="sk-SK" sz="2000" dirty="0" err="1"/>
              <a:t>ky</a:t>
            </a:r>
            <a:r>
              <a:rPr lang="sk-SK" sz="2000" dirty="0"/>
              <a:t> = </a:t>
            </a:r>
            <a:r>
              <a:rPr lang="sk-SK" sz="2000" b="1" dirty="0">
                <a:solidFill>
                  <a:srgbClr val="C00000"/>
                </a:solidFill>
              </a:rPr>
              <a:t>nepripravenosť, migrácia, fluktuácia pracovníkov v sektore, nízka odborná príprava </a:t>
            </a:r>
          </a:p>
          <a:p>
            <a:pPr algn="just"/>
            <a:endParaRPr lang="sk-SK" sz="2000" dirty="0"/>
          </a:p>
        </p:txBody>
      </p:sp>
    </p:spTree>
    <p:extLst>
      <p:ext uri="{BB962C8B-B14F-4D97-AF65-F5344CB8AC3E}">
        <p14:creationId xmlns:p14="http://schemas.microsoft.com/office/powerpoint/2010/main" val="3122526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648072"/>
          </a:xfrm>
        </p:spPr>
        <p:txBody>
          <a:bodyPr>
            <a:normAutofit/>
          </a:bodyPr>
          <a:lstStyle/>
          <a:p>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Návrhy KOS – </a:t>
            </a:r>
            <a:r>
              <a:rPr lang="sk-SK" sz="20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pokračovanie 2/3</a:t>
            </a:r>
            <a:endParaRPr lang="sk-SK" sz="2000" dirty="0"/>
          </a:p>
        </p:txBody>
      </p:sp>
      <p:sp>
        <p:nvSpPr>
          <p:cNvPr id="3" name="Zástupný symbol obsahu 2"/>
          <p:cNvSpPr>
            <a:spLocks noGrp="1"/>
          </p:cNvSpPr>
          <p:nvPr>
            <p:ph idx="1"/>
          </p:nvPr>
        </p:nvSpPr>
        <p:spPr>
          <a:xfrm>
            <a:off x="395536" y="1124744"/>
            <a:ext cx="8517632" cy="5733256"/>
          </a:xfrm>
        </p:spPr>
        <p:txBody>
          <a:bodyPr>
            <a:noAutofit/>
          </a:bodyPr>
          <a:lstStyle/>
          <a:p>
            <a:pPr marL="109728" indent="0">
              <a:buNone/>
            </a:pPr>
            <a:endParaRPr lang="sk-SK" sz="800" dirty="0"/>
          </a:p>
          <a:p>
            <a:pPr algn="just">
              <a:buFont typeface="Wingdings" pitchFamily="2" charset="2"/>
              <a:buChar char="Ø"/>
            </a:pPr>
            <a:r>
              <a:rPr lang="sk-SK" sz="1300" b="1" dirty="0"/>
              <a:t>Dostatok pracovných a ochranných pomôcok (rukavice, </a:t>
            </a:r>
            <a:r>
              <a:rPr lang="sk-SK" sz="1300" b="1" dirty="0" err="1"/>
              <a:t>inko</a:t>
            </a:r>
            <a:r>
              <a:rPr lang="sk-SK" sz="1300" b="1" dirty="0"/>
              <a:t> pomôcky, zdvíhacie, polohovacie a manipulačné pomôcky)</a:t>
            </a:r>
          </a:p>
          <a:p>
            <a:pPr algn="just">
              <a:buFont typeface="Wingdings" pitchFamily="2" charset="2"/>
              <a:buChar char="Ø"/>
            </a:pPr>
            <a:r>
              <a:rPr lang="sk-SK" sz="1300" b="1" dirty="0"/>
              <a:t>Zvýšiť počet zdravotníckych pracovníkov</a:t>
            </a:r>
            <a:r>
              <a:rPr lang="sk-SK" sz="1300" dirty="0"/>
              <a:t>, platených podľa Zákona  578/2004 </a:t>
            </a:r>
            <a:r>
              <a:rPr lang="sk-SK" sz="1300" dirty="0" err="1"/>
              <a:t>Z.z</a:t>
            </a:r>
            <a:r>
              <a:rPr lang="sk-SK" sz="1300" dirty="0"/>
              <a:t>. o poskytovateľoch  ZS. </a:t>
            </a:r>
          </a:p>
          <a:p>
            <a:pPr algn="just"/>
            <a:r>
              <a:rPr lang="sk-SK" sz="1300" dirty="0"/>
              <a:t>Zohľadnite  potrebu väčšieho počtu  zdravotníckych asistentov/sestier, aby  ste  pokryli výkon </a:t>
            </a:r>
            <a:r>
              <a:rPr lang="sk-SK" sz="1300" dirty="0" err="1"/>
              <a:t>oše</a:t>
            </a:r>
            <a:r>
              <a:rPr lang="sk-SK" sz="1300" dirty="0"/>
              <a:t>. činností, ktoré dnes načierno vykonávajú </a:t>
            </a:r>
            <a:r>
              <a:rPr lang="sk-SK" sz="1300" dirty="0" err="1"/>
              <a:t>op</a:t>
            </a:r>
            <a:r>
              <a:rPr lang="sk-SK" sz="1300" dirty="0"/>
              <a:t>. , príp. </a:t>
            </a:r>
            <a:r>
              <a:rPr lang="sk-SK" sz="1300" dirty="0" err="1"/>
              <a:t>op</a:t>
            </a:r>
            <a:r>
              <a:rPr lang="sk-SK" sz="1300" dirty="0"/>
              <a:t>.  so zdravotníckym vzdelaním (Sanitári) by mohli byt  doškolení na zdravotníckych  asistentov. </a:t>
            </a:r>
          </a:p>
          <a:p>
            <a:pPr algn="just"/>
            <a:r>
              <a:rPr lang="sk-SK" sz="1300" dirty="0"/>
              <a:t> Nedovoľte im vykonávať </a:t>
            </a:r>
            <a:r>
              <a:rPr lang="sk-SK" sz="1300" dirty="0" err="1"/>
              <a:t>oše.výkony</a:t>
            </a:r>
            <a:r>
              <a:rPr lang="sk-SK" sz="1300" dirty="0"/>
              <a:t> na ktoré nemajú kompetencie podľa  zákona.  </a:t>
            </a:r>
          </a:p>
          <a:p>
            <a:pPr algn="just"/>
            <a:r>
              <a:rPr lang="sk-SK" sz="1300" dirty="0"/>
              <a:t>Ponúknite sestrám seniorkám, čiastočný </a:t>
            </a:r>
            <a:r>
              <a:rPr lang="sk-SK" sz="1300" dirty="0" err="1"/>
              <a:t>uväzok</a:t>
            </a:r>
            <a:r>
              <a:rPr lang="sk-SK" sz="1300" dirty="0"/>
              <a:t>,  možno by privítali  možnosť pracovať aspoň na pár hodín týždenne, alebo nočné popri  opatrovateľoch.  Ocenia to klienti, rodina, aj personál. </a:t>
            </a:r>
          </a:p>
          <a:p>
            <a:pPr algn="just">
              <a:buFont typeface="Wingdings" pitchFamily="2" charset="2"/>
              <a:buChar char="Ø"/>
            </a:pPr>
            <a:r>
              <a:rPr lang="sk-SK" sz="1300" b="1" dirty="0"/>
              <a:t>Schránka </a:t>
            </a:r>
            <a:r>
              <a:rPr lang="sk-SK" sz="1300" dirty="0"/>
              <a:t>, pre  zamestnancov-druhá pre klientov- na  podnety, sťažnosti, návrhy atď., kt. budete spoločne riešiť. </a:t>
            </a:r>
          </a:p>
          <a:p>
            <a:pPr algn="just">
              <a:buFont typeface="Wingdings" pitchFamily="2" charset="2"/>
              <a:buChar char="Ø"/>
            </a:pPr>
            <a:r>
              <a:rPr lang="sk-SK" sz="1300" b="1" dirty="0"/>
              <a:t>Kamery? </a:t>
            </a:r>
            <a:r>
              <a:rPr lang="sk-SK" sz="1300" dirty="0"/>
              <a:t>Optimalizovať ich umiestnenie s </a:t>
            </a:r>
            <a:r>
              <a:rPr lang="sk-SK" sz="1300" dirty="0" err="1"/>
              <a:t>ohľaom</a:t>
            </a:r>
            <a:r>
              <a:rPr lang="sk-SK" sz="1300" dirty="0"/>
              <a:t> na prejavenie dôvery</a:t>
            </a:r>
          </a:p>
          <a:p>
            <a:pPr algn="just">
              <a:buFont typeface="Wingdings" pitchFamily="2" charset="2"/>
              <a:buChar char="Ø"/>
            </a:pPr>
            <a:r>
              <a:rPr lang="sk-SK" sz="1300" b="1" dirty="0"/>
              <a:t>Prestávky na oddych</a:t>
            </a:r>
            <a:r>
              <a:rPr lang="sk-SK" sz="1300" dirty="0"/>
              <a:t>: Dopriať  im naozaj aspoň pol hodinu na obed, čas na kávu. Verte, že mnohé nestíhajú ani to. Alebo  prejaviť toleranciu, ak si sadnú a primeraný odpočinok po práci (čl.36 bod e Ústavy SR)</a:t>
            </a:r>
          </a:p>
          <a:p>
            <a:pPr algn="just">
              <a:buFont typeface="Wingdings" pitchFamily="2" charset="2"/>
              <a:buChar char="§"/>
            </a:pPr>
            <a:r>
              <a:rPr lang="sk-SK" sz="1300" dirty="0"/>
              <a:t>Pracovnú dobu  prispôsobiť  dochádzajúcim  z ďaleka. Rozdeliť 12 hod. zmeny na kratšie...Posunúť prac. čas.</a:t>
            </a:r>
          </a:p>
          <a:p>
            <a:pPr algn="just">
              <a:buFont typeface="Wingdings" pitchFamily="2" charset="2"/>
              <a:buChar char="§"/>
            </a:pPr>
            <a:r>
              <a:rPr lang="sk-SK" sz="1300" dirty="0"/>
              <a:t>Vytvoriť </a:t>
            </a:r>
            <a:r>
              <a:rPr lang="sk-SK" sz="1300" b="1" dirty="0"/>
              <a:t>pozíciu iba pre nočnú službu</a:t>
            </a:r>
            <a:r>
              <a:rPr lang="sk-SK" sz="1300" dirty="0"/>
              <a:t>, ktorá bude dopĺňať opatrovateľský personál v nočnej zmene. Zamedziť  tomu, aby bola v službe iba 1 opatrovateľka! (Denná, nočná)  Hlavne  nočná po 1 v službe ich  desí!!!!! 1 </a:t>
            </a:r>
            <a:r>
              <a:rPr lang="sk-SK" sz="1300" dirty="0" err="1"/>
              <a:t>op</a:t>
            </a:r>
            <a:r>
              <a:rPr lang="sk-SK" sz="1300" dirty="0"/>
              <a:t>. na 40 klientov v nočnej je ohrozením zamestnanca aj klientov. Čo ak  v nočnej zodpovedný zamestnanec odpadne, alebo popri starostlivosti o jedného, druhý zomrie? Kto ponesie zodpovednosť? </a:t>
            </a:r>
          </a:p>
          <a:p>
            <a:pPr algn="just">
              <a:buFont typeface="Wingdings" pitchFamily="2" charset="2"/>
              <a:buChar char="Ø"/>
            </a:pPr>
            <a:r>
              <a:rPr lang="sk-SK" sz="1300" b="1" dirty="0"/>
              <a:t>Nový zamestnanec </a:t>
            </a:r>
            <a:r>
              <a:rPr lang="sk-SK" sz="1300" dirty="0"/>
              <a:t>-  prideliť mu na začiatok človeka (za  </a:t>
            </a:r>
            <a:r>
              <a:rPr lang="sk-SK" sz="1300" dirty="0" err="1"/>
              <a:t>fin.odmenu</a:t>
            </a:r>
            <a:r>
              <a:rPr lang="sk-SK" sz="1300" dirty="0"/>
              <a:t>, ak prirodzene takého nemáte), ktorý sa mu bude venovať  a oboznámi ho s prostredím, prac. postupmi, klientmi a  prevedie ho adaptačným procesom.	</a:t>
            </a:r>
          </a:p>
          <a:p>
            <a:pPr algn="just">
              <a:buFont typeface="Wingdings" pitchFamily="2" charset="2"/>
              <a:buChar char="Ø"/>
            </a:pPr>
            <a:r>
              <a:rPr lang="sk-SK" sz="1300" b="1" dirty="0"/>
              <a:t>Zvýhodniť  nefajčiarov! </a:t>
            </a:r>
            <a:r>
              <a:rPr lang="sk-SK" sz="1300" dirty="0"/>
              <a:t>Každý fajčiar predstavuje  približne 1hodinu práce </a:t>
            </a:r>
            <a:r>
              <a:rPr lang="sk-SK" sz="1300" dirty="0" err="1"/>
              <a:t>naviac</a:t>
            </a:r>
            <a:r>
              <a:rPr lang="sk-SK" sz="1300" dirty="0"/>
              <a:t> pre nefajčiara počas </a:t>
            </a:r>
            <a:r>
              <a:rPr lang="sk-SK" sz="1300" dirty="0" err="1"/>
              <a:t>prac.zmeny</a:t>
            </a:r>
            <a:r>
              <a:rPr lang="sk-SK" sz="1300" dirty="0"/>
              <a:t>.</a:t>
            </a:r>
          </a:p>
        </p:txBody>
      </p:sp>
    </p:spTree>
    <p:extLst>
      <p:ext uri="{BB962C8B-B14F-4D97-AF65-F5344CB8AC3E}">
        <p14:creationId xmlns:p14="http://schemas.microsoft.com/office/powerpoint/2010/main" val="3634808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692696"/>
            <a:ext cx="8229600" cy="845840"/>
          </a:xfrm>
        </p:spPr>
        <p:txBody>
          <a:bodyPr>
            <a:noAutofit/>
          </a:bodyPr>
          <a:lstStyle/>
          <a:p>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Návrhy KOS – </a:t>
            </a:r>
            <a:r>
              <a:rPr lang="sk-SK" sz="20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pokračovanie	3/3</a:t>
            </a:r>
            <a:endParaRPr lang="sk-SK" sz="2000" dirty="0"/>
          </a:p>
        </p:txBody>
      </p:sp>
      <p:sp>
        <p:nvSpPr>
          <p:cNvPr id="3" name="Zástupný symbol obsahu 2"/>
          <p:cNvSpPr>
            <a:spLocks noGrp="1"/>
          </p:cNvSpPr>
          <p:nvPr>
            <p:ph idx="1"/>
          </p:nvPr>
        </p:nvSpPr>
        <p:spPr>
          <a:xfrm>
            <a:off x="467544" y="1628800"/>
            <a:ext cx="8229600" cy="4325112"/>
          </a:xfrm>
        </p:spPr>
        <p:txBody>
          <a:bodyPr>
            <a:normAutofit fontScale="55000" lnSpcReduction="20000"/>
          </a:bodyPr>
          <a:lstStyle/>
          <a:p>
            <a:pPr marL="109728" indent="0">
              <a:buNone/>
            </a:pPr>
            <a:r>
              <a:rPr lang="sk-SK" b="1" dirty="0"/>
              <a:t>Iné motivačné prvky:	</a:t>
            </a:r>
          </a:p>
          <a:p>
            <a:pPr>
              <a:buFont typeface="Wingdings" pitchFamily="2" charset="2"/>
              <a:buChar char="Ø"/>
            </a:pPr>
            <a:r>
              <a:rPr lang="sk-SK" dirty="0"/>
              <a:t>Zdravotné voľno, rekreačné poukazy,  </a:t>
            </a:r>
          </a:p>
          <a:p>
            <a:pPr>
              <a:buFont typeface="Wingdings" pitchFamily="2" charset="2"/>
              <a:buChar char="Ø"/>
            </a:pPr>
            <a:r>
              <a:rPr lang="sk-SK" dirty="0"/>
              <a:t>Motivačné príplatky za prácu bez PN, §</a:t>
            </a:r>
          </a:p>
          <a:p>
            <a:pPr>
              <a:buFont typeface="Wingdings" pitchFamily="2" charset="2"/>
              <a:buChar char="Ø"/>
            </a:pPr>
            <a:r>
              <a:rPr lang="sk-SK" dirty="0" err="1"/>
              <a:t>Zdr</a:t>
            </a:r>
            <a:r>
              <a:rPr lang="sk-SK" dirty="0"/>
              <a:t>. pripoistenie, </a:t>
            </a:r>
            <a:r>
              <a:rPr lang="sk-SK" dirty="0" err="1"/>
              <a:t>III.pilier</a:t>
            </a:r>
            <a:r>
              <a:rPr lang="sk-SK" dirty="0"/>
              <a:t> </a:t>
            </a:r>
          </a:p>
          <a:p>
            <a:pPr>
              <a:buFont typeface="Wingdings" pitchFamily="2" charset="2"/>
              <a:buChar char="Ø"/>
            </a:pPr>
            <a:r>
              <a:rPr lang="sk-SK" dirty="0"/>
              <a:t>Zviditeľnenie  a odmena pre zodpovedných a spoľahlivých zamestnancov</a:t>
            </a:r>
          </a:p>
          <a:p>
            <a:pPr lvl="0">
              <a:buFont typeface="Wingdings" pitchFamily="2" charset="2"/>
              <a:buChar char="Ø"/>
            </a:pPr>
            <a:r>
              <a:rPr lang="sk-SK" dirty="0"/>
              <a:t>Vyššie daňové bonusy </a:t>
            </a:r>
          </a:p>
          <a:p>
            <a:pPr lvl="0">
              <a:buFont typeface="Wingdings" pitchFamily="2" charset="2"/>
              <a:buChar char="Ø"/>
            </a:pPr>
            <a:r>
              <a:rPr lang="sk-SK" dirty="0"/>
              <a:t>Skorší odchod do dôchodku, </a:t>
            </a:r>
          </a:p>
          <a:p>
            <a:pPr lvl="0">
              <a:buFont typeface="Wingdings" pitchFamily="2" charset="2"/>
              <a:buChar char="Ø"/>
            </a:pPr>
            <a:r>
              <a:rPr lang="sk-SK" dirty="0"/>
              <a:t>Kúpeľné a rekreačné pobyty hradené poisťovňou, alebo formou rekreačných poukazov</a:t>
            </a:r>
          </a:p>
          <a:p>
            <a:pPr lvl="0">
              <a:buFont typeface="Wingdings" pitchFamily="2" charset="2"/>
              <a:buChar char="Ø"/>
            </a:pPr>
            <a:r>
              <a:rPr lang="sk-SK" dirty="0"/>
              <a:t>(</a:t>
            </a:r>
            <a:r>
              <a:rPr lang="sk-SK" dirty="0" err="1"/>
              <a:t>op</a:t>
            </a:r>
            <a:r>
              <a:rPr lang="sk-SK" dirty="0"/>
              <a:t>. nemajú na to, aby si zaplatili kúpele)</a:t>
            </a:r>
          </a:p>
          <a:p>
            <a:pPr lvl="0">
              <a:buFont typeface="Wingdings" pitchFamily="2" charset="2"/>
              <a:buChar char="Ø"/>
            </a:pPr>
            <a:r>
              <a:rPr lang="sk-SK" dirty="0"/>
              <a:t>Preventívne a prednostne zdravotnícke vyšetrenia a </a:t>
            </a:r>
            <a:r>
              <a:rPr lang="sk-SK" dirty="0" err="1"/>
              <a:t>Dg</a:t>
            </a:r>
            <a:r>
              <a:rPr lang="sk-SK" dirty="0"/>
              <a:t>, </a:t>
            </a:r>
          </a:p>
          <a:p>
            <a:pPr lvl="0">
              <a:buFont typeface="Wingdings" pitchFamily="2" charset="2"/>
              <a:buChar char="Ø"/>
            </a:pPr>
            <a:r>
              <a:rPr lang="sk-SK" dirty="0"/>
              <a:t>Predškolské zariadenia v blízkosti pracoviska, </a:t>
            </a:r>
          </a:p>
          <a:p>
            <a:pPr lvl="0">
              <a:buFont typeface="Wingdings" pitchFamily="2" charset="2"/>
              <a:buChar char="Ø"/>
            </a:pPr>
            <a:r>
              <a:rPr lang="sk-SK" dirty="0"/>
              <a:t>Prednostné bývanie v nájomných bytoch, ak cestujú za prácou do iných okresov a krajov </a:t>
            </a:r>
          </a:p>
          <a:p>
            <a:pPr lvl="0">
              <a:buFont typeface="Wingdings" pitchFamily="2" charset="2"/>
              <a:buChar char="Ø"/>
            </a:pPr>
            <a:r>
              <a:rPr lang="sk-SK" dirty="0"/>
              <a:t>Zvýhodnené úroky na úvery na bývanie.</a:t>
            </a:r>
          </a:p>
          <a:p>
            <a:pPr lvl="0">
              <a:buFont typeface="Wingdings" pitchFamily="2" charset="2"/>
              <a:buChar char="Ø"/>
            </a:pPr>
            <a:r>
              <a:rPr lang="sk-SK" dirty="0"/>
              <a:t>A samozrejme adekvátna mzda pre jedno z najnáročnejších povolaní! Bez zvýšenia sa nepohneme.</a:t>
            </a:r>
          </a:p>
          <a:p>
            <a:pPr>
              <a:buFont typeface="Wingdings" pitchFamily="2" charset="2"/>
              <a:buChar char="Ø"/>
            </a:pPr>
            <a:endParaRPr lang="sk-SK" dirty="0"/>
          </a:p>
          <a:p>
            <a:pPr>
              <a:buFont typeface="Wingdings" pitchFamily="2" charset="2"/>
              <a:buChar char="Ø"/>
            </a:pPr>
            <a:r>
              <a:rPr lang="sk-SK" dirty="0"/>
              <a:t>Spoločná SNAHA   v spolupráci s inými asociáciami, stavovskými organizáciami a  združeniami aj z oblasti zdravotníctva a starostlivosti o pacienta/klienta  vyvíjať tlak na  zákonodarcov,  v zmysle prijímania konštruktívnych systémových riešení.  </a:t>
            </a:r>
          </a:p>
        </p:txBody>
      </p:sp>
    </p:spTree>
    <p:extLst>
      <p:ext uri="{BB962C8B-B14F-4D97-AF65-F5344CB8AC3E}">
        <p14:creationId xmlns:p14="http://schemas.microsoft.com/office/powerpoint/2010/main" val="566291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RUKA NA           .....</a:t>
            </a:r>
          </a:p>
        </p:txBody>
      </p:sp>
      <p:sp>
        <p:nvSpPr>
          <p:cNvPr id="3" name="Zástupný symbol obsahu 2"/>
          <p:cNvSpPr>
            <a:spLocks noGrp="1"/>
          </p:cNvSpPr>
          <p:nvPr>
            <p:ph idx="1"/>
          </p:nvPr>
        </p:nvSpPr>
        <p:spPr/>
        <p:txBody>
          <a:bodyPr>
            <a:normAutofit fontScale="55000" lnSpcReduction="20000"/>
          </a:bodyPr>
          <a:lstStyle/>
          <a:p>
            <a:r>
              <a:rPr lang="sk-SK" dirty="0"/>
              <a:t>Ako často navštívite opatrovateľky na ich pracovnom úseku? </a:t>
            </a:r>
          </a:p>
          <a:p>
            <a:r>
              <a:rPr lang="sk-SK" dirty="0"/>
              <a:t>Koľko krát ste iniciovali stretnutie s cieľom opýtať sa na ich potreby, spokojnosť, návrhy na zlepšenie? </a:t>
            </a:r>
          </a:p>
          <a:p>
            <a:r>
              <a:rPr lang="sk-SK" dirty="0"/>
              <a:t>Máte pocit, že sa Vám vyhýbajú, alebo sa vyhýbate Vy im? </a:t>
            </a:r>
          </a:p>
          <a:p>
            <a:r>
              <a:rPr lang="sk-SK" dirty="0"/>
              <a:t>Máte pocit, že sa Vás boja?</a:t>
            </a:r>
          </a:p>
          <a:p>
            <a:r>
              <a:rPr lang="sk-SK" dirty="0"/>
              <a:t>Mávate deň otvorených dverí do svojej kancelárie pre zamestnancov? </a:t>
            </a:r>
          </a:p>
          <a:p>
            <a:r>
              <a:rPr lang="sk-SK" dirty="0"/>
              <a:t>Poznáte svoje opatrovateľky po mene? </a:t>
            </a:r>
          </a:p>
          <a:p>
            <a:r>
              <a:rPr lang="sk-SK" dirty="0"/>
              <a:t>Viete ktoré sú tie, ktoré “</a:t>
            </a:r>
            <a:r>
              <a:rPr lang="sk-SK" dirty="0" err="1"/>
              <a:t>makajú</a:t>
            </a:r>
            <a:r>
              <a:rPr lang="sk-SK" dirty="0"/>
              <a:t>“, alebo ktoré sa vezú, prípadne prefajčia hodinu pracovnej doby na úkor  ostatných? </a:t>
            </a:r>
          </a:p>
          <a:p>
            <a:r>
              <a:rPr lang="sk-SK" dirty="0"/>
              <a:t>Vedia tí, ktorí zodpovedne pristupujú k svojej práci, že ste si to všimli, a že Vám to nie je jedno? </a:t>
            </a:r>
          </a:p>
          <a:p>
            <a:r>
              <a:rPr lang="sk-SK" dirty="0"/>
              <a:t>Viete aký je zdravotný stav a reálna sebestačnosť klientov o ktorých sa vaše opatrovateľky  denne starajú(nie stupeň odkázanosti) ? </a:t>
            </a:r>
          </a:p>
          <a:p>
            <a:r>
              <a:rPr lang="sk-SK" dirty="0"/>
              <a:t>Vedia sociálni pracovníci, čo všetko </a:t>
            </a:r>
            <a:r>
              <a:rPr lang="sk-SK" dirty="0" err="1"/>
              <a:t>obnáša</a:t>
            </a:r>
            <a:r>
              <a:rPr lang="sk-SK" dirty="0"/>
              <a:t>, kým sa k nim dostane pripravený klient? </a:t>
            </a:r>
          </a:p>
          <a:p>
            <a:r>
              <a:rPr lang="sk-SK" dirty="0"/>
              <a:t>Vyskúšali si nočnú prácu po 1 v celom zariadení? Je to 1 z dôvodov fluktuácie.</a:t>
            </a:r>
          </a:p>
          <a:p>
            <a:r>
              <a:rPr lang="sk-SK" dirty="0"/>
              <a:t>Rannú hygienu, alebo aspoň podávanie stravy? </a:t>
            </a:r>
          </a:p>
          <a:p>
            <a:r>
              <a:rPr lang="sk-SK" dirty="0"/>
              <a:t>S koľkými klientmi  a koľko času je sociálny pracovník v interakcii  počas pracovnej doby? </a:t>
            </a:r>
          </a:p>
          <a:p>
            <a:r>
              <a:rPr lang="sk-SK" dirty="0"/>
              <a:t>Koľko krát ste si sami sadli ku klientovi a podali mu pohár vody a prejavili záujem – aj to je pozitívny signál smerom k opatrovateľkám....</a:t>
            </a:r>
          </a:p>
          <a:p>
            <a:endParaRPr lang="sk-SK" dirty="0"/>
          </a:p>
          <a:p>
            <a:endParaRPr lang="sk-SK" dirty="0"/>
          </a:p>
        </p:txBody>
      </p:sp>
      <p:pic>
        <p:nvPicPr>
          <p:cNvPr id="1026" name="Picture 2" descr="C:\Users\Iveta\AppData\Local\Microsoft\Windows\INetCache\IE\ZQIHRCBY\red-glitter-heart[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764704"/>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761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143000"/>
            <a:ext cx="8229600" cy="557808"/>
          </a:xfrm>
        </p:spPr>
        <p:txBody>
          <a:bodyPr>
            <a:normAutofit/>
          </a:bodyPr>
          <a:lstStyle/>
          <a:p>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Nechceme viac, iba to, ČO NÁM </a:t>
            </a:r>
            <a:r>
              <a:rPr lang="sk-SK"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GArANTUJE</a:t>
            </a:r>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ÚSTAVA SR</a:t>
            </a:r>
            <a:endParaRPr lang="sk-SK" sz="2000" dirty="0"/>
          </a:p>
        </p:txBody>
      </p:sp>
      <p:pic>
        <p:nvPicPr>
          <p:cNvPr id="4" name="Zástupný symbol obsahu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2276872"/>
            <a:ext cx="8229600" cy="2880320"/>
          </a:xfrm>
        </p:spPr>
      </p:pic>
    </p:spTree>
    <p:extLst>
      <p:ext uri="{BB962C8B-B14F-4D97-AF65-F5344CB8AC3E}">
        <p14:creationId xmlns:p14="http://schemas.microsoft.com/office/powerpoint/2010/main" val="3278938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solidFill>
                  <a:schemeClr val="bg1"/>
                </a:solidFill>
              </a:rPr>
              <a:t>.</a:t>
            </a:r>
          </a:p>
        </p:txBody>
      </p:sp>
      <p:sp>
        <p:nvSpPr>
          <p:cNvPr id="3" name="Zástupný symbol obsahu 2"/>
          <p:cNvSpPr>
            <a:spLocks noGrp="1"/>
          </p:cNvSpPr>
          <p:nvPr>
            <p:ph idx="1"/>
          </p:nvPr>
        </p:nvSpPr>
        <p:spPr>
          <a:xfrm>
            <a:off x="457200" y="764704"/>
            <a:ext cx="8229600" cy="5361459"/>
          </a:xfrm>
        </p:spPr>
        <p:txBody>
          <a:bodyPr>
            <a:normAutofit/>
          </a:bodyPr>
          <a:lstStyle/>
          <a:p>
            <a:pPr marL="0" indent="0" algn="ctr">
              <a:buNone/>
            </a:pPr>
            <a:r>
              <a:rPr lang="sk-SK" i="1" dirty="0"/>
              <a:t>„Pravdepodobne najvýznamnejšia sociálna pomoc, ktorá môže byť poskytnutá kýmkoľvek pre túto zem a pre ľudstvo, je vytvorenie rodiny.“ </a:t>
            </a:r>
          </a:p>
          <a:p>
            <a:pPr marL="0" indent="0" algn="ctr">
              <a:buNone/>
            </a:pPr>
            <a:endParaRPr lang="sk-SK" i="1" dirty="0"/>
          </a:p>
          <a:p>
            <a:pPr marL="0" indent="0" algn="ctr">
              <a:buNone/>
            </a:pPr>
            <a:r>
              <a:rPr lang="sk-SK" sz="2600" i="1" dirty="0"/>
              <a:t>(</a:t>
            </a:r>
            <a:r>
              <a:rPr lang="sk-SK" sz="2600" dirty="0"/>
              <a:t> </a:t>
            </a:r>
            <a:r>
              <a:rPr lang="sk-SK" sz="2600" dirty="0" err="1"/>
              <a:t>George</a:t>
            </a:r>
            <a:r>
              <a:rPr lang="sk-SK" sz="2600" dirty="0"/>
              <a:t> Bernard </a:t>
            </a:r>
            <a:r>
              <a:rPr lang="sk-SK" sz="2600" dirty="0" err="1"/>
              <a:t>Shawírsky</a:t>
            </a:r>
            <a:r>
              <a:rPr lang="sk-SK" sz="2600" dirty="0"/>
              <a:t>, dramatik 1856 - 1950)</a:t>
            </a:r>
            <a:br>
              <a:rPr lang="sk-SK" dirty="0"/>
            </a:br>
            <a:br>
              <a:rPr lang="sk-SK" dirty="0"/>
            </a:br>
            <a:endParaRPr lang="sk-SK" dirty="0"/>
          </a:p>
          <a:p>
            <a:pPr marL="0" indent="0" algn="ctr">
              <a:buNone/>
            </a:pPr>
            <a:endParaRPr lang="sk-SK" dirty="0"/>
          </a:p>
          <a:p>
            <a:pPr marL="0" indent="0" algn="ctr">
              <a:buNone/>
            </a:pPr>
            <a:endParaRPr lang="sk-SK" dirty="0"/>
          </a:p>
          <a:p>
            <a:pPr marL="0" indent="0" algn="ctr">
              <a:buNone/>
            </a:pPr>
            <a:r>
              <a:rPr lang="sk-SK" dirty="0"/>
              <a:t>Ďakujeme za pozornosť</a:t>
            </a:r>
          </a:p>
          <a:p>
            <a:pPr marL="0" indent="0" algn="ctr">
              <a:buNone/>
            </a:pPr>
            <a:endParaRPr lang="sk-SK" sz="1300" dirty="0"/>
          </a:p>
          <a:p>
            <a:pPr marL="0" indent="0" algn="ctr">
              <a:buNone/>
            </a:pPr>
            <a:r>
              <a:rPr lang="sk-SK" sz="1300" dirty="0"/>
              <a:t>Zdroj: https://citaty-slavnych.sk/citaty-o-pomoci/</a:t>
            </a:r>
          </a:p>
          <a:p>
            <a:pPr marL="0" indent="0" algn="ctr">
              <a:buNone/>
            </a:pPr>
            <a:endParaRPr lang="sk-SK" dirty="0"/>
          </a:p>
          <a:p>
            <a:pPr marL="0" indent="0" algn="ctr">
              <a:buNone/>
            </a:pPr>
            <a:endParaRPr lang="sk-S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3113808"/>
            <a:ext cx="19526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30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692696"/>
            <a:ext cx="8229600" cy="504056"/>
          </a:xfrm>
        </p:spPr>
        <p:txBody>
          <a:bodyPr>
            <a:normAutofit/>
          </a:bodyPr>
          <a:lstStyle/>
          <a:p>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CIEĽ PRIESKUMU </a:t>
            </a:r>
            <a:endParaRPr lang="sk-SK" sz="2000" dirty="0"/>
          </a:p>
        </p:txBody>
      </p:sp>
      <p:sp>
        <p:nvSpPr>
          <p:cNvPr id="3" name="Zástupný symbol obsahu 2"/>
          <p:cNvSpPr>
            <a:spLocks noGrp="1"/>
          </p:cNvSpPr>
          <p:nvPr>
            <p:ph idx="1"/>
          </p:nvPr>
        </p:nvSpPr>
        <p:spPr>
          <a:xfrm>
            <a:off x="539552" y="1412776"/>
            <a:ext cx="8229600" cy="4325112"/>
          </a:xfrm>
        </p:spPr>
        <p:txBody>
          <a:bodyPr>
            <a:normAutofit fontScale="25000" lnSpcReduction="20000"/>
          </a:bodyPr>
          <a:lstStyle/>
          <a:p>
            <a:pPr algn="just"/>
            <a:r>
              <a:rPr lang="sk-SK" sz="5600" dirty="0"/>
              <a:t>Zistiť očakávania  a prax  zamestnávateľov vo vzťahu k úrovni pripravenosti  opatrovateľ. personálu v zariadení</a:t>
            </a:r>
          </a:p>
          <a:p>
            <a:pPr algn="just"/>
            <a:endParaRPr lang="sk-SK" sz="5600" dirty="0"/>
          </a:p>
          <a:p>
            <a:pPr algn="just"/>
            <a:r>
              <a:rPr lang="sk-SK" sz="5600" dirty="0"/>
              <a:t>Otvoriť  tému obsahu § 84 ods.8  Zákona 448/2008 </a:t>
            </a:r>
            <a:r>
              <a:rPr lang="sk-SK" sz="5600" dirty="0" err="1"/>
              <a:t>Z.z</a:t>
            </a:r>
            <a:r>
              <a:rPr lang="sk-SK" sz="5600" dirty="0"/>
              <a:t>., Kvalifikačné predpoklady opatrovateľov(liek) , a dôsledkov vzdelávania opatrovateľov cez  </a:t>
            </a:r>
            <a:r>
              <a:rPr lang="sk-SK" sz="5600" dirty="0" err="1"/>
              <a:t>UPSVaR</a:t>
            </a:r>
            <a:r>
              <a:rPr lang="sk-SK" sz="5600" dirty="0"/>
              <a:t> </a:t>
            </a:r>
          </a:p>
          <a:p>
            <a:pPr marL="795528" indent="-685800" algn="just">
              <a:buFontTx/>
              <a:buChar char="-"/>
            </a:pPr>
            <a:r>
              <a:rPr lang="sk-SK" sz="5600" dirty="0"/>
              <a:t>Zákon definuje pre opatrovateľov/</a:t>
            </a:r>
            <a:r>
              <a:rPr lang="sk-SK" sz="5600" dirty="0" err="1"/>
              <a:t>ky</a:t>
            </a:r>
            <a:r>
              <a:rPr lang="sk-SK" sz="5600" dirty="0"/>
              <a:t> 5 </a:t>
            </a:r>
            <a:r>
              <a:rPr lang="sk-SK" sz="5600" dirty="0" err="1"/>
              <a:t>kvalif</a:t>
            </a:r>
            <a:r>
              <a:rPr lang="sk-SK" sz="5600" dirty="0"/>
              <a:t>. predpokladov - vyššie </a:t>
            </a:r>
            <a:r>
              <a:rPr lang="sk-SK" sz="5600" dirty="0" err="1"/>
              <a:t>Str.odb.vzdelanie</a:t>
            </a:r>
            <a:r>
              <a:rPr lang="sk-SK" sz="5600" dirty="0"/>
              <a:t> (SOV), úplné SOV, SOV, nižšie SOV so zameraním na opatrovanie alebo zdravotnú  starostlivosť , a 220h kurz  – žiaľ 220h kurz  je neprávom vyžadovaný  aj od zdravotníkov. </a:t>
            </a:r>
          </a:p>
          <a:p>
            <a:pPr marL="667512" lvl="2" indent="0" algn="just">
              <a:buNone/>
            </a:pPr>
            <a:endParaRPr lang="sk-SK" sz="5600" dirty="0"/>
          </a:p>
          <a:p>
            <a:pPr marL="365760" lvl="2" indent="-256032" algn="just">
              <a:buClr>
                <a:schemeClr val="accent3"/>
              </a:buClr>
              <a:buFont typeface="Georgia"/>
              <a:buChar char="•"/>
            </a:pPr>
            <a:r>
              <a:rPr lang="sk-SK" sz="5600" dirty="0">
                <a:solidFill>
                  <a:schemeClr val="tx1"/>
                </a:solidFill>
              </a:rPr>
              <a:t>Poukázať na potrebu orientácie  starostlivosti na  zdravotný stav prijímateľov, potrebu  zvýšenia počtu zdravotníckych asistentov, sestier alebo ADOS v ZSS . Príležitosť na využitie aktuálneho potenciálu  a dovzdelávanie  zdravotníckych pracovníkov na výkon </a:t>
            </a:r>
            <a:r>
              <a:rPr lang="sk-SK" sz="5600" dirty="0" err="1">
                <a:solidFill>
                  <a:schemeClr val="tx1"/>
                </a:solidFill>
              </a:rPr>
              <a:t>oše</a:t>
            </a:r>
            <a:r>
              <a:rPr lang="sk-SK" sz="5600" dirty="0">
                <a:solidFill>
                  <a:schemeClr val="tx1"/>
                </a:solidFill>
              </a:rPr>
              <a:t>. činností, a opatrovateľov v  špecifických oblastiach  ako </a:t>
            </a:r>
            <a:r>
              <a:rPr lang="sk-SK" sz="5600" b="1" dirty="0">
                <a:solidFill>
                  <a:schemeClr val="tx1"/>
                </a:solidFill>
              </a:rPr>
              <a:t>VALIDÁCIA, BAZÁLNA STIMULÁCIA, KINESTETIKA, REMINISCENČNÉ METÓDY, AKTIVIZÁCIA, PRVÁ POMOC, ETIKA </a:t>
            </a:r>
            <a:r>
              <a:rPr lang="sk-SK" sz="5600" dirty="0">
                <a:solidFill>
                  <a:schemeClr val="tx1"/>
                </a:solidFill>
              </a:rPr>
              <a:t>a pod, ako predpoklad zlepšenia kvality starostlivosti a zároveň zatraktívnenia povolania opatrovateľov/liek. </a:t>
            </a:r>
          </a:p>
          <a:p>
            <a:endParaRPr lang="sk-SK" sz="5600" dirty="0"/>
          </a:p>
          <a:p>
            <a:endParaRPr lang="sk-SK" sz="5600" dirty="0"/>
          </a:p>
          <a:p>
            <a:pPr marL="109728" indent="0" algn="ctr">
              <a:buNone/>
            </a:pPr>
            <a:r>
              <a:rPr lang="sk-SK" sz="6400" i="1" dirty="0"/>
              <a:t>Ak chceme pozitívnu zmenu, vyššiu kvalitu služieb, spokojnosť klientov a nižšiu fluktuáciu opatrovateľov, musíme pochopiť, že našu prácu nemôže robiť hocikto, </a:t>
            </a:r>
            <a:r>
              <a:rPr lang="sk-SK" sz="6400" i="1" dirty="0" err="1"/>
              <a:t>hociako</a:t>
            </a:r>
            <a:r>
              <a:rPr lang="sk-SK" sz="6400" i="1" dirty="0"/>
              <a:t> a hocikedy. </a:t>
            </a:r>
          </a:p>
          <a:p>
            <a:pPr marL="109728" indent="0" algn="ctr">
              <a:buNone/>
            </a:pPr>
            <a:r>
              <a:rPr lang="sk-SK" sz="6400" i="1" dirty="0"/>
              <a:t>Sociálne služby sú multidisciplinárnou starostlivosťou </a:t>
            </a:r>
            <a:r>
              <a:rPr lang="sk-SK" sz="6400" i="1" dirty="0" err="1"/>
              <a:t>o-s-pre</a:t>
            </a:r>
            <a:r>
              <a:rPr lang="sk-SK" sz="6400" i="1" dirty="0"/>
              <a:t> človeka, závislú na spolupráci, vzájomnej úcte a rešpekte. A ten si zaslúžite Vy ako zamestnávatelia a zriaďovatelia rovnako ako opatrovatelia a technický personál . </a:t>
            </a:r>
          </a:p>
          <a:p>
            <a:pPr marL="109728" indent="0" algn="ctr">
              <a:buNone/>
            </a:pPr>
            <a:endParaRPr lang="sk-SK" sz="5600" i="1" dirty="0"/>
          </a:p>
          <a:p>
            <a:pPr algn="ctr"/>
            <a:endParaRPr lang="sk-SK" sz="5600" i="1" dirty="0"/>
          </a:p>
          <a:p>
            <a:pPr marL="109728" indent="0" algn="ctr">
              <a:buNone/>
            </a:pPr>
            <a:endParaRPr lang="sk-SK" sz="4400" i="1" dirty="0"/>
          </a:p>
          <a:p>
            <a:endParaRPr lang="sk-SK" dirty="0"/>
          </a:p>
        </p:txBody>
      </p:sp>
    </p:spTree>
    <p:extLst>
      <p:ext uri="{BB962C8B-B14F-4D97-AF65-F5344CB8AC3E}">
        <p14:creationId xmlns:p14="http://schemas.microsoft.com/office/powerpoint/2010/main" val="2914264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64704"/>
            <a:ext cx="8229600" cy="648072"/>
          </a:xfrm>
        </p:spPr>
        <p:txBody>
          <a:bodyPr>
            <a:normAutofit fontScale="90000"/>
          </a:bodyPr>
          <a:lstStyle/>
          <a:p>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Dostupnosť </a:t>
            </a:r>
            <a:r>
              <a:rPr lang="sk-SK"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Str.ODB.Vzdelania</a:t>
            </a:r>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(SOV) zameraného NA OPATROVANIE – Starostlivosť o seniorov (MŠVVŠ SR) </a:t>
            </a:r>
            <a:b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sk-SK" sz="2000" b="1" cap="all" dirty="0">
                <a:ln w="0"/>
                <a:solidFill>
                  <a:srgbClr val="C00000"/>
                </a:solidFill>
                <a:effectLst>
                  <a:reflection blurRad="12700" stA="50000" endPos="50000" dist="5000" dir="5400000" sy="-100000" rotWithShape="0"/>
                </a:effectLst>
              </a:rPr>
              <a:t>!!! Za obdobie od</a:t>
            </a:r>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sk-SK" sz="2000" b="1" i="1" cap="all" dirty="0">
                <a:ln w="0"/>
                <a:solidFill>
                  <a:srgbClr val="C00000"/>
                </a:solidFill>
                <a:effectLst>
                  <a:reflection blurRad="12700" stA="50000" endPos="50000" dist="5000" dir="5400000" sy="-100000" rotWithShape="0"/>
                </a:effectLst>
              </a:rPr>
              <a:t>2017-2022 – 30 absolventov SOŠ pre celú SR</a:t>
            </a:r>
            <a:endParaRPr lang="sk-SK" sz="2000" i="1" dirty="0">
              <a:solidFill>
                <a:srgbClr val="C00000"/>
              </a:solidFill>
            </a:endParaRPr>
          </a:p>
        </p:txBody>
      </p:sp>
      <p:sp>
        <p:nvSpPr>
          <p:cNvPr id="5" name="Obdĺžnik 4"/>
          <p:cNvSpPr/>
          <p:nvPr/>
        </p:nvSpPr>
        <p:spPr>
          <a:xfrm>
            <a:off x="539552" y="1452820"/>
            <a:ext cx="8064896" cy="3293209"/>
          </a:xfrm>
          <a:prstGeom prst="rect">
            <a:avLst/>
          </a:prstGeom>
        </p:spPr>
        <p:txBody>
          <a:bodyPr wrap="square">
            <a:spAutoFit/>
          </a:bodyPr>
          <a:lstStyle/>
          <a:p>
            <a:pPr lvl="0"/>
            <a:endParaRPr lang="sk-SK" sz="1600" dirty="0"/>
          </a:p>
          <a:p>
            <a:pPr lvl="0" algn="just"/>
            <a:r>
              <a:rPr lang="sk-SK" sz="1600" dirty="0"/>
              <a:t>(1) MŠVVŠ SR: - </a:t>
            </a:r>
            <a:r>
              <a:rPr lang="sk-SK" sz="1600" b="1" dirty="0"/>
              <a:t>odbor 7646 M: vychovávateľsko-opatrovateľská  činnosť</a:t>
            </a:r>
            <a:r>
              <a:rPr lang="sk-SK" sz="1600" dirty="0"/>
              <a:t>, ponúkajú pedagogické SOŠ väčšinou s orientáciou na starostlivosť  a vzdelávanie detí do 3 rokov. Starostlivosť o seniorov </a:t>
            </a:r>
            <a:r>
              <a:rPr lang="sk-SK" sz="1600" b="1" dirty="0"/>
              <a:t>v rokoch 2017 - 2021 ponúkali dve SOŠ v BA kraji, v Modre, a jednej SOŠ v BBSK. </a:t>
            </a:r>
            <a:r>
              <a:rPr lang="cs-CZ" sz="1600" u="sng" dirty="0">
                <a:hlinkClick r:id="rId3"/>
              </a:rPr>
              <a:t>https://www.cvtisr.sk/buxus/docs//JH/siet_ss.pdf</a:t>
            </a:r>
            <a:endParaRPr lang="cs-CZ" sz="1600" u="sng" dirty="0"/>
          </a:p>
          <a:p>
            <a:pPr lvl="0" algn="just"/>
            <a:r>
              <a:rPr lang="cs-CZ" sz="1600" dirty="0"/>
              <a:t>(2) MŠVVŠ SR,  na základe </a:t>
            </a:r>
            <a:r>
              <a:rPr lang="cs-CZ" sz="1600" dirty="0" err="1"/>
              <a:t>žiadosti</a:t>
            </a:r>
            <a:r>
              <a:rPr lang="cs-CZ" sz="1600" dirty="0"/>
              <a:t> </a:t>
            </a:r>
            <a:r>
              <a:rPr lang="cs-CZ" sz="1600" dirty="0" err="1"/>
              <a:t>podľa</a:t>
            </a:r>
            <a:r>
              <a:rPr lang="cs-CZ" sz="1600" dirty="0"/>
              <a:t> Zákona 211/2000 </a:t>
            </a:r>
            <a:r>
              <a:rPr lang="cs-CZ" sz="1600" dirty="0" err="1"/>
              <a:t>Z.z</a:t>
            </a:r>
            <a:r>
              <a:rPr lang="cs-CZ" sz="1600" dirty="0"/>
              <a:t>. – počet </a:t>
            </a:r>
            <a:r>
              <a:rPr lang="cs-CZ" sz="1600" dirty="0" err="1"/>
              <a:t>absolventov</a:t>
            </a:r>
            <a:r>
              <a:rPr lang="cs-CZ" sz="1600" dirty="0"/>
              <a:t>  na SOŠ SR v odbore </a:t>
            </a:r>
            <a:r>
              <a:rPr lang="cs-CZ" sz="1600" dirty="0" err="1"/>
              <a:t>Starostlivosť</a:t>
            </a:r>
            <a:r>
              <a:rPr lang="cs-CZ" sz="1600" dirty="0"/>
              <a:t> o seniorov (</a:t>
            </a:r>
            <a:r>
              <a:rPr lang="cs-CZ" sz="1600" dirty="0" err="1"/>
              <a:t>vrátane</a:t>
            </a:r>
            <a:r>
              <a:rPr lang="cs-CZ" sz="1600" dirty="0"/>
              <a:t> </a:t>
            </a:r>
            <a:r>
              <a:rPr lang="cs-CZ" sz="1600" dirty="0" err="1"/>
              <a:t>súkromnej</a:t>
            </a:r>
            <a:r>
              <a:rPr lang="cs-CZ" sz="1600" dirty="0"/>
              <a:t> SOŠ v </a:t>
            </a:r>
            <a:r>
              <a:rPr lang="cs-CZ" sz="1600" dirty="0" err="1"/>
              <a:t>Petržalke</a:t>
            </a:r>
            <a:r>
              <a:rPr lang="cs-CZ" sz="1600" dirty="0"/>
              <a:t>) </a:t>
            </a:r>
          </a:p>
          <a:p>
            <a:pPr lvl="0"/>
            <a:endParaRPr lang="cs-CZ" sz="1600" b="1" dirty="0">
              <a:solidFill>
                <a:srgbClr val="C00000"/>
              </a:solidFill>
            </a:endParaRPr>
          </a:p>
          <a:p>
            <a:pPr lvl="0"/>
            <a:r>
              <a:rPr lang="cs-CZ" sz="1600" b="1" dirty="0">
                <a:solidFill>
                  <a:srgbClr val="C00000"/>
                </a:solidFill>
              </a:rPr>
              <a:t>2017-2021</a:t>
            </a:r>
          </a:p>
          <a:p>
            <a:pPr lvl="0"/>
            <a:r>
              <a:rPr lang="cs-CZ" sz="1600" b="1" dirty="0">
                <a:solidFill>
                  <a:srgbClr val="C00000"/>
                </a:solidFill>
              </a:rPr>
              <a:t> </a:t>
            </a:r>
          </a:p>
          <a:p>
            <a:pPr lvl="0"/>
            <a:r>
              <a:rPr lang="cs-CZ" sz="1600" b="1" dirty="0">
                <a:solidFill>
                  <a:srgbClr val="C00000"/>
                </a:solidFill>
              </a:rPr>
              <a:t>30 </a:t>
            </a:r>
            <a:r>
              <a:rPr lang="cs-CZ" sz="1600" b="1" dirty="0" err="1">
                <a:solidFill>
                  <a:srgbClr val="C00000"/>
                </a:solidFill>
              </a:rPr>
              <a:t>absolventov</a:t>
            </a:r>
            <a:endParaRPr lang="cs-CZ" sz="1600" b="1" dirty="0">
              <a:solidFill>
                <a:srgbClr val="C00000"/>
              </a:solidFill>
            </a:endParaRPr>
          </a:p>
          <a:p>
            <a:pPr lvl="0"/>
            <a:r>
              <a:rPr lang="cs-CZ" sz="1600" b="1" dirty="0">
                <a:solidFill>
                  <a:srgbClr val="C00000"/>
                </a:solidFill>
              </a:rPr>
              <a:t>pre </a:t>
            </a:r>
            <a:r>
              <a:rPr lang="cs-CZ" sz="1600" b="1" dirty="0" err="1">
                <a:solidFill>
                  <a:srgbClr val="C00000"/>
                </a:solidFill>
              </a:rPr>
              <a:t>celú</a:t>
            </a:r>
            <a:r>
              <a:rPr lang="cs-CZ" sz="1600" b="1" dirty="0">
                <a:solidFill>
                  <a:srgbClr val="C00000"/>
                </a:solidFill>
              </a:rPr>
              <a:t> SR</a:t>
            </a:r>
          </a:p>
        </p:txBody>
      </p:sp>
      <p:pic>
        <p:nvPicPr>
          <p:cNvPr id="3073" name="Picture 1"/>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267744" y="3501008"/>
            <a:ext cx="6010788" cy="3197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0678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a:t>
            </a:r>
          </a:p>
        </p:txBody>
      </p:sp>
      <p:sp>
        <p:nvSpPr>
          <p:cNvPr id="3" name="Zástupný symbol obsahu 2"/>
          <p:cNvSpPr>
            <a:spLocks noGrp="1"/>
          </p:cNvSpPr>
          <p:nvPr>
            <p:ph idx="1"/>
          </p:nvPr>
        </p:nvSpPr>
        <p:spPr>
          <a:xfrm>
            <a:off x="467544" y="1124744"/>
            <a:ext cx="8229600" cy="5174035"/>
          </a:xfrm>
        </p:spPr>
        <p:txBody>
          <a:bodyPr>
            <a:normAutofit fontScale="47500" lnSpcReduction="20000"/>
          </a:bodyPr>
          <a:lstStyle/>
          <a:p>
            <a:pPr marL="0" indent="0">
              <a:buNone/>
            </a:pPr>
            <a:r>
              <a:rPr lang="sk-SK" sz="3800" u="sng" dirty="0"/>
              <a:t>Výstupy z výsledkov odpovedí otázok 1-6</a:t>
            </a:r>
            <a:r>
              <a:rPr lang="sk-SK" sz="3800" dirty="0"/>
              <a:t>: </a:t>
            </a:r>
          </a:p>
          <a:p>
            <a:pPr marL="0" indent="0">
              <a:buNone/>
            </a:pPr>
            <a:endParaRPr lang="sk-SK" sz="3800" dirty="0"/>
          </a:p>
          <a:p>
            <a:pPr marL="514350" indent="-514350" algn="just">
              <a:buFont typeface="+mj-lt"/>
              <a:buAutoNum type="arabicParenR"/>
            </a:pPr>
            <a:r>
              <a:rPr lang="sk-SK" sz="3800" dirty="0"/>
              <a:t>Najpočetnejšiu skupinu respondentov v prieskume tvoria PSS s počtom </a:t>
            </a:r>
            <a:r>
              <a:rPr lang="sk-SK" sz="3800" dirty="0" err="1"/>
              <a:t>opatrovatelov</a:t>
            </a:r>
            <a:r>
              <a:rPr lang="sk-SK" sz="3800" dirty="0"/>
              <a:t>/liek do 5 a nad 16 osôb 69% . Zariadenia s počtom od 5-16 opatrovateľov/liek tvoria 31% </a:t>
            </a:r>
          </a:p>
          <a:p>
            <a:pPr marL="514350" indent="-514350" algn="just">
              <a:buFont typeface="+mj-lt"/>
              <a:buAutoNum type="arabicParenR"/>
            </a:pPr>
            <a:r>
              <a:rPr lang="sk-SK" sz="3800" dirty="0"/>
              <a:t>Nábor opatrovateľov/liek je vnímaný ako </a:t>
            </a:r>
            <a:r>
              <a:rPr lang="sk-SK" sz="3800" dirty="0" err="1"/>
              <a:t>obtiažny</a:t>
            </a:r>
            <a:r>
              <a:rPr lang="sk-SK" sz="3800" dirty="0"/>
              <a:t> až veľmi náročný 85%  </a:t>
            </a:r>
          </a:p>
          <a:p>
            <a:pPr marL="514350" indent="-514350" algn="just">
              <a:buFont typeface="+mj-lt"/>
              <a:buAutoNum type="arabicParenR"/>
            </a:pPr>
            <a:r>
              <a:rPr lang="sk-SK" sz="3800" dirty="0"/>
              <a:t>Fluktuácia opatrovateľov/liek  u PSS je prijateľná, skôr nízka 80%</a:t>
            </a:r>
          </a:p>
          <a:p>
            <a:pPr marL="514350" indent="-514350" algn="just">
              <a:buFont typeface="+mj-lt"/>
              <a:buAutoNum type="arabicParenR"/>
            </a:pPr>
            <a:r>
              <a:rPr lang="sk-SK" sz="3800" dirty="0"/>
              <a:t>Kvalifikáciu opatrovateľov/liek podľa §84 Zákona č. 448/2008 </a:t>
            </a:r>
            <a:r>
              <a:rPr lang="sk-SK" sz="3800" dirty="0" err="1"/>
              <a:t>Z.z</a:t>
            </a:r>
            <a:r>
              <a:rPr lang="sk-SK" sz="3800" dirty="0"/>
              <a:t>., </a:t>
            </a:r>
          </a:p>
          <a:p>
            <a:pPr marL="0" indent="0" algn="just">
              <a:buNone/>
            </a:pPr>
            <a:r>
              <a:rPr lang="sk-SK" sz="3800" dirty="0"/>
              <a:t>	spĺňa 95%  PSS na 100% ,  a 5% zariadenia zamestnávajú aj 	opatrovateľov/</a:t>
            </a:r>
            <a:r>
              <a:rPr lang="sk-SK" sz="3800" dirty="0" err="1"/>
              <a:t>ky</a:t>
            </a:r>
            <a:r>
              <a:rPr lang="sk-SK" sz="3800" dirty="0"/>
              <a:t>, ktorí zatiaľ  kvalifikáciu nemajú.</a:t>
            </a:r>
          </a:p>
          <a:p>
            <a:pPr marL="0" indent="0" algn="just">
              <a:buNone/>
            </a:pPr>
            <a:r>
              <a:rPr lang="sk-SK" sz="3800" dirty="0"/>
              <a:t>5)  Úroveň vzdelania v 220h kurze, 61% PSS považuje za určite a skôr 	nepostačujúcu a 39% PSS považuje úroveň ich vzdelania za 	postačujúcu</a:t>
            </a:r>
          </a:p>
          <a:p>
            <a:pPr marL="0" indent="0" algn="just">
              <a:buNone/>
            </a:pPr>
            <a:r>
              <a:rPr lang="sk-SK" sz="3800" dirty="0"/>
              <a:t>6) Základné povahové vlastnosti a predpoklady typu: </a:t>
            </a:r>
            <a:r>
              <a:rPr lang="sk-SK" sz="3800" b="1" dirty="0"/>
              <a:t>empatia, 	trpezlivosť, ochota pomáhať, citlivý prístup) u</a:t>
            </a:r>
            <a:r>
              <a:rPr lang="sk-SK" sz="3800" dirty="0"/>
              <a:t> opatrovateľky s 	220h kurzom potvrdzuje</a:t>
            </a:r>
            <a:r>
              <a:rPr lang="sk-SK" sz="3800" b="1" dirty="0"/>
              <a:t> </a:t>
            </a:r>
            <a:r>
              <a:rPr lang="sk-SK" sz="3800" dirty="0"/>
              <a:t>64% PSS , 25%  PSS vníma, že tieto 	vlastnosti a predpoklady nemajú, 5,5%  PSS vníma, že </a:t>
            </a:r>
            <a:r>
              <a:rPr lang="sk-SK" sz="3800" dirty="0" err="1"/>
              <a:t>op</a:t>
            </a:r>
            <a:r>
              <a:rPr lang="sk-SK" sz="3800" dirty="0"/>
              <a:t>. tieto 	predpoklady nemajú vôbec a 5,5% sa nevedeli vyjadriť.</a:t>
            </a:r>
          </a:p>
          <a:p>
            <a:pPr marL="0" indent="0">
              <a:buNone/>
            </a:pPr>
            <a:endParaRPr lang="sk-SK" sz="3800" dirty="0"/>
          </a:p>
          <a:p>
            <a:endParaRPr lang="sk-SK" dirty="0"/>
          </a:p>
        </p:txBody>
      </p:sp>
    </p:spTree>
    <p:extLst>
      <p:ext uri="{BB962C8B-B14F-4D97-AF65-F5344CB8AC3E}">
        <p14:creationId xmlns:p14="http://schemas.microsoft.com/office/powerpoint/2010/main" val="27054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64704"/>
            <a:ext cx="8229600" cy="10668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7. Aké sú Vaše očakávania od opatrovateľov/liek?</a:t>
            </a:r>
          </a:p>
        </p:txBody>
      </p:sp>
      <p:sp>
        <p:nvSpPr>
          <p:cNvPr id="3" name="Zástupný symbol obsahu 2"/>
          <p:cNvSpPr>
            <a:spLocks noGrp="1"/>
          </p:cNvSpPr>
          <p:nvPr>
            <p:ph idx="1"/>
          </p:nvPr>
        </p:nvSpPr>
        <p:spPr>
          <a:xfrm>
            <a:off x="323528" y="2132856"/>
            <a:ext cx="8229600" cy="3577584"/>
          </a:xfrm>
        </p:spPr>
        <p:txBody>
          <a:bodyPr>
            <a:normAutofit fontScale="77500" lnSpcReduction="20000"/>
          </a:bodyPr>
          <a:lstStyle/>
          <a:p>
            <a:pPr marL="0" indent="0">
              <a:buNone/>
            </a:pPr>
            <a:r>
              <a:rPr lang="sk-SK" sz="2600" dirty="0"/>
              <a:t>Voľné odpovede sme roztriedili  podľa obsahu a uvádzame  ich podľa najčastejšie sa opakujúcich</a:t>
            </a:r>
            <a:r>
              <a:rPr lang="sk-SK" sz="2400" dirty="0"/>
              <a:t>:</a:t>
            </a:r>
          </a:p>
          <a:p>
            <a:pPr marL="0" indent="0">
              <a:buNone/>
            </a:pPr>
            <a:endParaRPr lang="sk-SK" sz="2400" dirty="0"/>
          </a:p>
          <a:p>
            <a:pPr algn="just">
              <a:buFontTx/>
              <a:buChar char="-"/>
            </a:pPr>
            <a:r>
              <a:rPr lang="sk-SK" dirty="0"/>
              <a:t>empatia, ľudskosť, úcta; </a:t>
            </a:r>
            <a:r>
              <a:rPr lang="sk-SK" b="1" dirty="0"/>
              <a:t>odborné vedomosti, znalosti, prax</a:t>
            </a:r>
            <a:r>
              <a:rPr lang="sk-SK" dirty="0"/>
              <a:t>; profesionálny prístup, </a:t>
            </a:r>
          </a:p>
          <a:p>
            <a:pPr algn="just">
              <a:buFontTx/>
              <a:buChar char="-"/>
            </a:pPr>
            <a:r>
              <a:rPr lang="sk-SK" dirty="0" err="1"/>
              <a:t>motivácia,ochota</a:t>
            </a:r>
            <a:r>
              <a:rPr lang="sk-SK" dirty="0"/>
              <a:t> pomáhať, pracovať s ľuďmi, trpezlivosť </a:t>
            </a:r>
          </a:p>
          <a:p>
            <a:pPr algn="just">
              <a:buFontTx/>
              <a:buChar char="-"/>
            </a:pPr>
            <a:r>
              <a:rPr lang="sk-SK" dirty="0"/>
              <a:t>zodpovednosť, komunikácia s klientom/medzi sebou ;</a:t>
            </a:r>
          </a:p>
          <a:p>
            <a:pPr algn="just">
              <a:buFontTx/>
              <a:buChar char="-"/>
            </a:pPr>
            <a:r>
              <a:rPr lang="sk-SK" dirty="0"/>
              <a:t>sebaúcta, samostatnosť, prispôsobivosť, asertivita, mlčanlivosť, </a:t>
            </a:r>
          </a:p>
          <a:p>
            <a:pPr algn="just">
              <a:buFontTx/>
              <a:buChar char="-"/>
            </a:pPr>
            <a:r>
              <a:rPr lang="sk-SK" dirty="0"/>
              <a:t>sústredenosť na potreby klienta, ochota vzdelávať sa;</a:t>
            </a:r>
          </a:p>
          <a:p>
            <a:pPr algn="just">
              <a:buFontTx/>
              <a:buChar char="-"/>
            </a:pPr>
            <a:r>
              <a:rPr lang="sk-SK" dirty="0">
                <a:solidFill>
                  <a:srgbClr val="FF0000"/>
                </a:solidFill>
              </a:rPr>
              <a:t>1 odpoveď: „</a:t>
            </a:r>
            <a:r>
              <a:rPr lang="cs-CZ" dirty="0" err="1">
                <a:solidFill>
                  <a:srgbClr val="FF0000"/>
                </a:solidFill>
              </a:rPr>
              <a:t>Som</a:t>
            </a:r>
            <a:r>
              <a:rPr lang="cs-CZ" dirty="0">
                <a:solidFill>
                  <a:srgbClr val="FF0000"/>
                </a:solidFill>
              </a:rPr>
              <a:t> rada, že mám </a:t>
            </a:r>
            <a:r>
              <a:rPr lang="cs-CZ" dirty="0" err="1">
                <a:solidFill>
                  <a:srgbClr val="FF0000"/>
                </a:solidFill>
              </a:rPr>
              <a:t>opatrovateľky</a:t>
            </a:r>
            <a:r>
              <a:rPr lang="cs-CZ" dirty="0">
                <a:solidFill>
                  <a:srgbClr val="FF0000"/>
                </a:solidFill>
              </a:rPr>
              <a:t> také, </a:t>
            </a:r>
            <a:r>
              <a:rPr lang="cs-CZ" dirty="0" err="1">
                <a:solidFill>
                  <a:srgbClr val="FF0000"/>
                </a:solidFill>
              </a:rPr>
              <a:t>aké</a:t>
            </a:r>
            <a:r>
              <a:rPr lang="cs-CZ" dirty="0">
                <a:solidFill>
                  <a:srgbClr val="FF0000"/>
                </a:solidFill>
              </a:rPr>
              <a:t> </a:t>
            </a:r>
            <a:r>
              <a:rPr lang="cs-CZ" dirty="0" err="1">
                <a:solidFill>
                  <a:srgbClr val="FF0000"/>
                </a:solidFill>
              </a:rPr>
              <a:t>majú</a:t>
            </a:r>
            <a:r>
              <a:rPr lang="cs-CZ" dirty="0">
                <a:solidFill>
                  <a:srgbClr val="FF0000"/>
                </a:solidFill>
              </a:rPr>
              <a:t> byť / </a:t>
            </a:r>
            <a:r>
              <a:rPr lang="cs-CZ" dirty="0" err="1">
                <a:solidFill>
                  <a:srgbClr val="FF0000"/>
                </a:solidFill>
              </a:rPr>
              <a:t>odbornosť</a:t>
            </a:r>
            <a:r>
              <a:rPr lang="cs-CZ" dirty="0">
                <a:solidFill>
                  <a:srgbClr val="FF0000"/>
                </a:solidFill>
              </a:rPr>
              <a:t>, </a:t>
            </a:r>
            <a:r>
              <a:rPr lang="cs-CZ" dirty="0" err="1">
                <a:solidFill>
                  <a:srgbClr val="FF0000"/>
                </a:solidFill>
              </a:rPr>
              <a:t>ľudskosť</a:t>
            </a:r>
            <a:r>
              <a:rPr lang="cs-CZ" dirty="0">
                <a:solidFill>
                  <a:srgbClr val="FF0000"/>
                </a:solidFill>
              </a:rPr>
              <a:t>, </a:t>
            </a:r>
            <a:r>
              <a:rPr lang="cs-CZ" dirty="0" err="1">
                <a:solidFill>
                  <a:srgbClr val="FF0000"/>
                </a:solidFill>
              </a:rPr>
              <a:t>empatia</a:t>
            </a:r>
            <a:r>
              <a:rPr lang="cs-CZ" dirty="0">
                <a:solidFill>
                  <a:srgbClr val="FF0000"/>
                </a:solidFill>
              </a:rPr>
              <a:t>, ochota.../ „</a:t>
            </a:r>
            <a:endParaRPr lang="sk-SK" dirty="0">
              <a:solidFill>
                <a:srgbClr val="FF0000"/>
              </a:solidFill>
            </a:endParaRPr>
          </a:p>
        </p:txBody>
      </p:sp>
    </p:spTree>
    <p:extLst>
      <p:ext uri="{BB962C8B-B14F-4D97-AF65-F5344CB8AC3E}">
        <p14:creationId xmlns:p14="http://schemas.microsoft.com/office/powerpoint/2010/main" val="329082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49188" y="764704"/>
            <a:ext cx="8229600" cy="10668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br>
              <a:rPr lang="sk-SK"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br>
              <a:rPr lang="sk-SK"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r>
              <a:rPr lang="sk-SK"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8. Ako hodnotíte naplnenie Vašich očakávaní od opatrovateľov/liek z pohľadu vedúceho/</a:t>
            </a:r>
            <a:r>
              <a:rPr lang="sk-SK" sz="2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cej</a:t>
            </a:r>
            <a:r>
              <a:rPr lang="sk-SK" sz="2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 nadriadeného/nej?</a:t>
            </a:r>
            <a:br>
              <a:rPr lang="sk-SK" sz="31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br>
              <a:rPr lang="sk-SK" sz="31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sk-SK"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Zástupný symbol obsahu 2"/>
          <p:cNvSpPr>
            <a:spLocks noGrp="1"/>
          </p:cNvSpPr>
          <p:nvPr>
            <p:ph idx="1"/>
          </p:nvPr>
        </p:nvSpPr>
        <p:spPr>
          <a:xfrm>
            <a:off x="395536" y="1700808"/>
            <a:ext cx="8291264" cy="4425355"/>
          </a:xfrm>
        </p:spPr>
        <p:txBody>
          <a:bodyPr>
            <a:normAutofit fontScale="92500"/>
          </a:bodyPr>
          <a:lstStyle/>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endParaRPr lang="sk-SK" dirty="0"/>
          </a:p>
          <a:p>
            <a:pPr marL="0" indent="0">
              <a:buNone/>
            </a:pPr>
            <a:r>
              <a:rPr lang="sk-SK" dirty="0"/>
              <a:t>- očakávania vedúcich boli realistické u 69% PSS,  v 18% boli očakávania podhodnotené , 5% naopak ľahko nadhodnotené a takmer 8% sa nevedeli vyjadriť  </a:t>
            </a:r>
          </a:p>
        </p:txBody>
      </p:sp>
      <p:pic>
        <p:nvPicPr>
          <p:cNvPr id="6" name="Obrázok 5"/>
          <p:cNvPicPr/>
          <p:nvPr/>
        </p:nvPicPr>
        <p:blipFill rotWithShape="1">
          <a:blip r:embed="rId2"/>
          <a:srcRect l="5694" t="15192" r="35943" b="5999"/>
          <a:stretch/>
        </p:blipFill>
        <p:spPr bwMode="auto">
          <a:xfrm>
            <a:off x="816596" y="2132856"/>
            <a:ext cx="7272808" cy="23762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3417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85191" y="836712"/>
            <a:ext cx="8229600" cy="10668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9. Vnímate isté praktické oblasti, v ktorých opatrovateľom/</a:t>
            </a:r>
            <a:r>
              <a:rPr lang="sk-SK"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kám</a:t>
            </a:r>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chýbajú vedomosti a zručnosti?</a:t>
            </a:r>
            <a:b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5" name="Zástupný symbol obsahu 4"/>
          <p:cNvSpPr>
            <a:spLocks noGrp="1"/>
          </p:cNvSpPr>
          <p:nvPr>
            <p:ph idx="1"/>
          </p:nvPr>
        </p:nvSpPr>
        <p:spPr/>
        <p:txBody>
          <a:bodyPr/>
          <a:lstStyle/>
          <a:p>
            <a:endParaRPr lang="sk-SK" dirty="0"/>
          </a:p>
          <a:p>
            <a:endParaRPr lang="sk-SK" dirty="0"/>
          </a:p>
          <a:p>
            <a:endParaRPr lang="sk-SK" dirty="0"/>
          </a:p>
          <a:p>
            <a:endParaRPr lang="sk-SK" dirty="0"/>
          </a:p>
          <a:p>
            <a:endParaRPr lang="sk-SK" dirty="0"/>
          </a:p>
          <a:p>
            <a:r>
              <a:rPr lang="sk-SK" dirty="0"/>
              <a:t>84% PSS skôr a určite áno</a:t>
            </a:r>
          </a:p>
          <a:p>
            <a:r>
              <a:rPr lang="sk-SK" dirty="0"/>
              <a:t>13% skôr nie</a:t>
            </a:r>
          </a:p>
          <a:p>
            <a:r>
              <a:rPr lang="sk-SK" dirty="0"/>
              <a:t>3% neviem</a:t>
            </a:r>
          </a:p>
        </p:txBody>
      </p:sp>
      <p:pic>
        <p:nvPicPr>
          <p:cNvPr id="7" name="Obrázok 6"/>
          <p:cNvPicPr/>
          <p:nvPr/>
        </p:nvPicPr>
        <p:blipFill rotWithShape="1">
          <a:blip r:embed="rId2"/>
          <a:srcRect l="5694" t="15192" r="35587" b="6315"/>
          <a:stretch/>
        </p:blipFill>
        <p:spPr bwMode="auto">
          <a:xfrm>
            <a:off x="755576" y="1844824"/>
            <a:ext cx="7488831" cy="25922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26074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764704"/>
            <a:ext cx="8229600" cy="1066800"/>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10. V akých praktických oblastiach chýbajú opatrovateľom/</a:t>
            </a:r>
            <a:r>
              <a:rPr lang="sk-SK"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kám</a:t>
            </a:r>
            <a: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vedomosti a zručnosti?</a:t>
            </a:r>
            <a:br>
              <a:rPr lang="sk-SK"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br>
            <a:endParaRPr lang="sk-SK" sz="2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Zástupný symbol obsahu 2"/>
          <p:cNvSpPr>
            <a:spLocks noGrp="1"/>
          </p:cNvSpPr>
          <p:nvPr>
            <p:ph idx="1"/>
          </p:nvPr>
        </p:nvSpPr>
        <p:spPr>
          <a:xfrm>
            <a:off x="467544" y="1844824"/>
            <a:ext cx="8219256" cy="4281339"/>
          </a:xfrm>
        </p:spPr>
        <p:txBody>
          <a:bodyPr>
            <a:noAutofit/>
          </a:bodyPr>
          <a:lstStyle/>
          <a:p>
            <a:pPr marL="0" indent="0">
              <a:buNone/>
            </a:pPr>
            <a:r>
              <a:rPr lang="sk-SK" sz="1600" dirty="0"/>
              <a:t>Voľné odpovede usporiadané podľa najčastejšie sa opakujúcich:</a:t>
            </a:r>
          </a:p>
          <a:p>
            <a:r>
              <a:rPr lang="sk-SK" sz="1600" dirty="0"/>
              <a:t>Komunikácia s klientom, s ohľadom </a:t>
            </a:r>
            <a:r>
              <a:rPr lang="sk-SK" sz="1600" b="1" dirty="0"/>
              <a:t>na </a:t>
            </a:r>
            <a:r>
              <a:rPr lang="sk-SK" sz="1600" b="1" dirty="0" err="1"/>
              <a:t>zdrav.stav</a:t>
            </a:r>
            <a:r>
              <a:rPr lang="sk-SK" sz="1600" b="1" dirty="0"/>
              <a:t>, </a:t>
            </a:r>
            <a:r>
              <a:rPr lang="sk-SK" sz="1600" b="1" dirty="0" err="1"/>
              <a:t>Dg</a:t>
            </a:r>
            <a:r>
              <a:rPr lang="sk-SK" sz="1600" b="1" dirty="0"/>
              <a:t>., </a:t>
            </a:r>
          </a:p>
          <a:p>
            <a:r>
              <a:rPr lang="sk-SK" sz="1600" dirty="0"/>
              <a:t>Odbornosť, praktické skúsenosti a vedomosti </a:t>
            </a:r>
            <a:r>
              <a:rPr lang="sk-SK" sz="1600" b="1" dirty="0"/>
              <a:t>opatrovateľských postupov</a:t>
            </a:r>
            <a:r>
              <a:rPr lang="sk-SK" sz="1600" dirty="0"/>
              <a:t>; Celková starostlivosť o klienta - ako sa starať o klienta, hygiena</a:t>
            </a:r>
          </a:p>
          <a:p>
            <a:r>
              <a:rPr lang="sk-SK" sz="1600" b="1" dirty="0"/>
              <a:t>Psychológia, </a:t>
            </a:r>
            <a:r>
              <a:rPr lang="sk-SK" sz="1600" dirty="0"/>
              <a:t>psychologické zručnosti, </a:t>
            </a:r>
            <a:r>
              <a:rPr lang="sk-SK" sz="1600" b="1" dirty="0" err="1"/>
              <a:t>psychosociálny</a:t>
            </a:r>
            <a:r>
              <a:rPr lang="sk-SK" sz="1600" b="1" dirty="0"/>
              <a:t> výcvik, </a:t>
            </a:r>
            <a:r>
              <a:rPr lang="sk-SK" sz="1600" b="1" dirty="0" err="1"/>
              <a:t>psychohygiena</a:t>
            </a:r>
            <a:r>
              <a:rPr lang="sk-SK" sz="1600" b="1" dirty="0"/>
              <a:t>,</a:t>
            </a:r>
            <a:r>
              <a:rPr lang="sk-SK" sz="1600" dirty="0"/>
              <a:t> </a:t>
            </a:r>
            <a:r>
              <a:rPr lang="sk-SK" sz="1600" b="1" dirty="0"/>
              <a:t>zvládanie stresových situácií</a:t>
            </a:r>
            <a:r>
              <a:rPr lang="sk-SK" sz="1600" dirty="0"/>
              <a:t> a špecifických potrieb klientov, napr. agresívneho klienta</a:t>
            </a:r>
          </a:p>
          <a:p>
            <a:r>
              <a:rPr lang="sk-SK" sz="1600" b="1" dirty="0"/>
              <a:t>Vedomosti zo zdravotnej oblasti, o veku a </a:t>
            </a:r>
            <a:r>
              <a:rPr lang="sk-SK" sz="1600" b="1" dirty="0" err="1"/>
              <a:t>Dg</a:t>
            </a:r>
            <a:r>
              <a:rPr lang="sk-SK" sz="1600" b="1" dirty="0"/>
              <a:t>./ chorobách, špecifiká správania sa klientov podľa zdravotných diagnóz</a:t>
            </a:r>
          </a:p>
          <a:p>
            <a:r>
              <a:rPr lang="sk-SK" sz="1600" b="1" dirty="0"/>
              <a:t>Rehabilitačná starostlivosť </a:t>
            </a:r>
            <a:r>
              <a:rPr lang="sk-SK" sz="1600" dirty="0"/>
              <a:t>s dôrazom na prácu s imobilným klientom, Polohovanie</a:t>
            </a:r>
          </a:p>
          <a:p>
            <a:r>
              <a:rPr lang="sk-SK" sz="1600" dirty="0"/>
              <a:t>Dodržiavanie ľudských práv, legislatíva, právne  minimum </a:t>
            </a:r>
          </a:p>
          <a:p>
            <a:r>
              <a:rPr lang="sk-SK" sz="1600" dirty="0"/>
              <a:t>Profesionálne správanie, individuálny prístup, zmysluplné využitie voľného času s klientom</a:t>
            </a:r>
          </a:p>
          <a:p>
            <a:r>
              <a:rPr lang="sk-SK" sz="1600" dirty="0"/>
              <a:t>Dodržiavanie hygienických pravidiel</a:t>
            </a:r>
          </a:p>
          <a:p>
            <a:r>
              <a:rPr lang="sk-SK" sz="1600" dirty="0"/>
              <a:t>Ako ochrániť zdravie opatrovateľky</a:t>
            </a:r>
          </a:p>
          <a:p>
            <a:r>
              <a:rPr lang="sk-SK" sz="1600" dirty="0"/>
              <a:t>Individuálne plány</a:t>
            </a:r>
          </a:p>
          <a:p>
            <a:r>
              <a:rPr lang="sk-SK" sz="1600" dirty="0"/>
              <a:t>Prvá pomoc</a:t>
            </a:r>
          </a:p>
        </p:txBody>
      </p:sp>
    </p:spTree>
    <p:extLst>
      <p:ext uri="{BB962C8B-B14F-4D97-AF65-F5344CB8AC3E}">
        <p14:creationId xmlns:p14="http://schemas.microsoft.com/office/powerpoint/2010/main" val="2510114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dustriálne">
  <a:themeElements>
    <a:clrScheme name="Industriálne">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Industriálne">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ndustriálne">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3690</TotalTime>
  <Words>6434</Words>
  <Application>Microsoft Macintosh PowerPoint</Application>
  <PresentationFormat>Prezentácia na obrazovke (4:3)</PresentationFormat>
  <Paragraphs>344</Paragraphs>
  <Slides>24</Slides>
  <Notes>14</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24</vt:i4>
      </vt:variant>
    </vt:vector>
  </HeadingPairs>
  <TitlesOfParts>
    <vt:vector size="30" baseType="lpstr">
      <vt:lpstr>Calibri</vt:lpstr>
      <vt:lpstr>Georgia</vt:lpstr>
      <vt:lpstr>Trebuchet MS</vt:lpstr>
      <vt:lpstr>Wingdings</vt:lpstr>
      <vt:lpstr>Wingdings 2</vt:lpstr>
      <vt:lpstr>Industriálne</vt:lpstr>
      <vt:lpstr>                                                       XXI. ODBORNÁ KONFERENCIA POSKYTOVATEĽOV SOC.SLUŽIEB  23-24.11.2022</vt:lpstr>
      <vt:lpstr>SYSTÉMOVÉ prÍČINY PROBlÉMU</vt:lpstr>
      <vt:lpstr>CIEĽ PRIESKUMU </vt:lpstr>
      <vt:lpstr>Dostupnosť Str.ODB.Vzdelania (SOV) zameraného NA OPATROVANIE – Starostlivosť o seniorov (MŠVVŠ SR)  !!! Za obdobie od 2017-2022 – 30 absolventov SOŠ pre celú SR</vt:lpstr>
      <vt:lpstr>.</vt:lpstr>
      <vt:lpstr>7. Aké sú Vaše očakávania od opatrovateľov/liek?</vt:lpstr>
      <vt:lpstr>  8. Ako hodnotíte naplnenie Vašich očakávaní od opatrovateľov/liek z pohľadu vedúceho/cej - nadriadeného/nej?  </vt:lpstr>
      <vt:lpstr>9. Vnímate isté praktické oblasti, v ktorých opatrovateľom/kám chýbajú vedomosti a zručnosti? </vt:lpstr>
      <vt:lpstr>10. V akých praktických oblastiach chýbajú opatrovateľom/kám vedomosti a zručnosti? </vt:lpstr>
      <vt:lpstr>11. Ako vnímate variabilitu a dostupnosť ďalšieho vzdelávania opatrovateľov/liek? </vt:lpstr>
      <vt:lpstr> 13. V čom vidíte hlavné nedostatky žiadateľov/iek o prácu na pozíciu opatrovateľa/ky </vt:lpstr>
      <vt:lpstr> 14. Za ideálnych podmienok, aké motivačné prvky by mohli zvýšiť záujem o túto prácu na Slovensku? </vt:lpstr>
      <vt:lpstr>15. Do ktorej skupiny poskytovateľov sociálnych služieb patríte? </vt:lpstr>
      <vt:lpstr>16. Vaša pozícia v zariadení </vt:lpstr>
      <vt:lpstr>VÝSLEDKY PRIESKUMU</vt:lpstr>
      <vt:lpstr>.</vt:lpstr>
      <vt:lpstr>Analýza pracovného potenciálu</vt:lpstr>
      <vt:lpstr>PreČO opatrovatelia odcháDZAJÚ? </vt:lpstr>
      <vt:lpstr>Návrhy KOS 1/3 </vt:lpstr>
      <vt:lpstr>Návrhy KOS – pokračovanie 2/3</vt:lpstr>
      <vt:lpstr>Návrhy KOS – pokračovanie 3/3</vt:lpstr>
      <vt:lpstr>RUKA NA           .....</vt:lpstr>
      <vt:lpstr>Nechceme viac, iba to, ČO NÁM GArANTUJE ÚSTAVA SR</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Všeobecné očakávania nadriadených od roly Opatrovateľa/ky v sociálnych službách (prieskum)</dc:title>
  <dc:creator>Iveta</dc:creator>
  <cp:lastModifiedBy>Danka Grafiková</cp:lastModifiedBy>
  <cp:revision>181</cp:revision>
  <dcterms:created xsi:type="dcterms:W3CDTF">2022-11-09T13:36:35Z</dcterms:created>
  <dcterms:modified xsi:type="dcterms:W3CDTF">2022-11-30T19:40:50Z</dcterms:modified>
</cp:coreProperties>
</file>